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5" r:id="rId3"/>
    <p:sldMasterId id="2147483697" r:id="rId4"/>
  </p:sldMasterIdLst>
  <p:notesMasterIdLst>
    <p:notesMasterId r:id="rId77"/>
  </p:notesMasterIdLst>
  <p:sldIdLst>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326" r:id="rId18"/>
    <p:sldId id="270" r:id="rId19"/>
    <p:sldId id="274" r:id="rId20"/>
    <p:sldId id="271" r:id="rId21"/>
    <p:sldId id="327" r:id="rId22"/>
    <p:sldId id="272" r:id="rId23"/>
    <p:sldId id="331" r:id="rId24"/>
    <p:sldId id="273" r:id="rId25"/>
    <p:sldId id="330" r:id="rId26"/>
    <p:sldId id="275" r:id="rId27"/>
    <p:sldId id="329" r:id="rId28"/>
    <p:sldId id="328" r:id="rId29"/>
    <p:sldId id="277" r:id="rId30"/>
    <p:sldId id="278" r:id="rId31"/>
    <p:sldId id="279" r:id="rId32"/>
    <p:sldId id="280" r:id="rId33"/>
    <p:sldId id="281" r:id="rId34"/>
    <p:sldId id="282" r:id="rId35"/>
    <p:sldId id="283" r:id="rId36"/>
    <p:sldId id="284" r:id="rId37"/>
    <p:sldId id="285" r:id="rId38"/>
    <p:sldId id="286" r:id="rId39"/>
    <p:sldId id="287" r:id="rId40"/>
    <p:sldId id="288" r:id="rId41"/>
    <p:sldId id="289" r:id="rId42"/>
    <p:sldId id="290" r:id="rId43"/>
    <p:sldId id="291" r:id="rId44"/>
    <p:sldId id="292" r:id="rId45"/>
    <p:sldId id="293" r:id="rId46"/>
    <p:sldId id="299" r:id="rId47"/>
    <p:sldId id="300" r:id="rId48"/>
    <p:sldId id="296" r:id="rId49"/>
    <p:sldId id="301" r:id="rId50"/>
    <p:sldId id="297" r:id="rId51"/>
    <p:sldId id="302" r:id="rId52"/>
    <p:sldId id="303" r:id="rId53"/>
    <p:sldId id="304" r:id="rId54"/>
    <p:sldId id="332" r:id="rId55"/>
    <p:sldId id="333" r:id="rId56"/>
    <p:sldId id="306" r:id="rId57"/>
    <p:sldId id="307" r:id="rId58"/>
    <p:sldId id="308" r:id="rId59"/>
    <p:sldId id="309" r:id="rId60"/>
    <p:sldId id="310" r:id="rId61"/>
    <p:sldId id="311" r:id="rId62"/>
    <p:sldId id="312" r:id="rId63"/>
    <p:sldId id="313" r:id="rId64"/>
    <p:sldId id="314" r:id="rId65"/>
    <p:sldId id="315" r:id="rId66"/>
    <p:sldId id="316" r:id="rId67"/>
    <p:sldId id="317" r:id="rId68"/>
    <p:sldId id="318" r:id="rId69"/>
    <p:sldId id="319" r:id="rId70"/>
    <p:sldId id="320" r:id="rId71"/>
    <p:sldId id="321" r:id="rId72"/>
    <p:sldId id="322" r:id="rId73"/>
    <p:sldId id="323" r:id="rId74"/>
    <p:sldId id="324" r:id="rId75"/>
    <p:sldId id="325" r:id="rId7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60" d="100"/>
          <a:sy n="60" d="100"/>
        </p:scale>
        <p:origin x="-96" y="-552"/>
      </p:cViewPr>
      <p:guideLst>
        <p:guide orient="horz" pos="2160"/>
        <p:guide pos="2880"/>
      </p:guideLst>
    </p:cSldViewPr>
  </p:slideViewPr>
  <p:notesTextViewPr>
    <p:cViewPr>
      <p:scale>
        <a:sx n="1" d="1"/>
        <a:sy n="1" d="1"/>
      </p:scale>
      <p:origin x="0" y="0"/>
    </p:cViewPr>
  </p:notesTextViewPr>
  <p:sorterViewPr>
    <p:cViewPr>
      <p:scale>
        <a:sx n="152" d="100"/>
        <a:sy n="152" d="100"/>
      </p:scale>
      <p:origin x="0" y="4447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slide" Target="slides/slide64.xml"/><Relationship Id="rId76" Type="http://schemas.openxmlformats.org/officeDocument/2006/relationships/slide" Target="slides/slide72.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slide" Target="slides/slide70.xml"/><Relationship Id="rId79" Type="http://schemas.openxmlformats.org/officeDocument/2006/relationships/viewProps" Target="viewProps.xml"/><Relationship Id="rId5" Type="http://schemas.openxmlformats.org/officeDocument/2006/relationships/slide" Target="slides/slide1.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theme" Target="theme/theme1.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1" Type="http://schemas.openxmlformats.org/officeDocument/2006/relationships/slideMaster" Target="slideMasters/slideMaster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BAE373-129A-46B5-9A12-40B5CDCF77A1}" type="datetimeFigureOut">
              <a:rPr lang="en-US" smtClean="0"/>
              <a:t>8/27/2014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E8E8B2-021D-4576-914D-EC7BE11952A7}" type="slidenum">
              <a:rPr lang="en-US" smtClean="0"/>
              <a:t>‹#›</a:t>
            </a:fld>
            <a:endParaRPr lang="en-US"/>
          </a:p>
        </p:txBody>
      </p:sp>
    </p:spTree>
    <p:extLst>
      <p:ext uri="{BB962C8B-B14F-4D97-AF65-F5344CB8AC3E}">
        <p14:creationId xmlns:p14="http://schemas.microsoft.com/office/powerpoint/2010/main" val="40136807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4E0FACD-AA51-4680-AE38-3FFB0A2D3F0F}" type="slidenum">
              <a:rPr lang="en-US" smtClean="0">
                <a:solidFill>
                  <a:prstClr val="black"/>
                </a:solidFill>
              </a:rPr>
              <a:pPr/>
              <a:t>1</a:t>
            </a:fld>
            <a:endParaRPr lang="en-US" dirty="0">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E0FACD-AA51-4680-AE38-3FFB0A2D3F0F}" type="slidenum">
              <a:rPr lang="en-US" smtClean="0">
                <a:solidFill>
                  <a:prstClr val="black"/>
                </a:solidFill>
              </a:rPr>
              <a:pPr/>
              <a:t>10</a:t>
            </a:fld>
            <a:endParaRPr lang="en-US">
              <a:solidFill>
                <a:prstClr val="black"/>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E0FACD-AA51-4680-AE38-3FFB0A2D3F0F}" type="slidenum">
              <a:rPr lang="en-US">
                <a:solidFill>
                  <a:prstClr val="black"/>
                </a:solidFill>
              </a:rPr>
              <a:pPr/>
              <a:t>11</a:t>
            </a:fld>
            <a:endParaRPr lang="en-US">
              <a:solidFill>
                <a:prstClr val="black"/>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E0FACD-AA51-4680-AE38-3FFB0A2D3F0F}" type="slidenum">
              <a:rPr lang="en-US">
                <a:solidFill>
                  <a:prstClr val="black"/>
                </a:solidFill>
              </a:rPr>
              <a:pPr/>
              <a:t>12</a:t>
            </a:fld>
            <a:endParaRPr lang="en-US">
              <a:solidFill>
                <a:prstClr val="black"/>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E0FACD-AA51-4680-AE38-3FFB0A2D3F0F}" type="slidenum">
              <a:rPr lang="en-US" smtClean="0">
                <a:solidFill>
                  <a:prstClr val="black"/>
                </a:solidFill>
              </a:rPr>
              <a:pPr/>
              <a:t>13</a:t>
            </a:fld>
            <a:endParaRPr lang="en-US">
              <a:solidFill>
                <a:prstClr val="black"/>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E0FACD-AA51-4680-AE38-3FFB0A2D3F0F}" type="slidenum">
              <a:rPr lang="en-US" smtClean="0">
                <a:solidFill>
                  <a:prstClr val="black"/>
                </a:solidFill>
              </a:rPr>
              <a:pPr/>
              <a:t>14</a:t>
            </a:fld>
            <a:endParaRPr lang="en-US">
              <a:solidFill>
                <a:prstClr val="black"/>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E0FACD-AA51-4680-AE38-3FFB0A2D3F0F}" type="slidenum">
              <a:rPr lang="en-US">
                <a:solidFill>
                  <a:prstClr val="black"/>
                </a:solidFill>
              </a:rPr>
              <a:pPr/>
              <a:t>15</a:t>
            </a:fld>
            <a:endParaRPr lang="en-US">
              <a:solidFill>
                <a:prstClr val="black"/>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E0FACD-AA51-4680-AE38-3FFB0A2D3F0F}" type="slidenum">
              <a:rPr lang="en-US" smtClean="0">
                <a:solidFill>
                  <a:prstClr val="black"/>
                </a:solidFill>
              </a:rPr>
              <a:pPr/>
              <a:t>16</a:t>
            </a:fld>
            <a:endParaRPr lang="en-US">
              <a:solidFill>
                <a:prstClr val="black"/>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E0FACD-AA51-4680-AE38-3FFB0A2D3F0F}" type="slidenum">
              <a:rPr lang="en-US">
                <a:solidFill>
                  <a:prstClr val="black"/>
                </a:solidFill>
              </a:rPr>
              <a:pPr/>
              <a:t>17</a:t>
            </a:fld>
            <a:endParaRPr lang="en-US">
              <a:solidFill>
                <a:prstClr val="black"/>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E0FACD-AA51-4680-AE38-3FFB0A2D3F0F}" type="slidenum">
              <a:rPr lang="en-US" smtClean="0">
                <a:solidFill>
                  <a:prstClr val="black"/>
                </a:solidFill>
              </a:rPr>
              <a:pPr/>
              <a:t>18</a:t>
            </a:fld>
            <a:endParaRPr lang="en-US">
              <a:solidFill>
                <a:prstClr val="black"/>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E0FACD-AA51-4680-AE38-3FFB0A2D3F0F}" type="slidenum">
              <a:rPr lang="en-US">
                <a:solidFill>
                  <a:prstClr val="black"/>
                </a:solidFill>
              </a:rPr>
              <a:pPr/>
              <a:t>19</a:t>
            </a:fld>
            <a:endParaRPr 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4E0FACD-AA51-4680-AE38-3FFB0A2D3F0F}" type="slidenum">
              <a:rPr lang="en-US" smtClean="0">
                <a:solidFill>
                  <a:prstClr val="black"/>
                </a:solidFill>
              </a:rPr>
              <a:pPr/>
              <a:t>2</a:t>
            </a:fld>
            <a:endParaRPr lang="en-US" dirty="0">
              <a:solidFill>
                <a:prstClr val="black"/>
              </a:solidFil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E0FACD-AA51-4680-AE38-3FFB0A2D3F0F}" type="slidenum">
              <a:rPr lang="en-US" smtClean="0">
                <a:solidFill>
                  <a:prstClr val="black"/>
                </a:solidFill>
              </a:rPr>
              <a:pPr/>
              <a:t>20</a:t>
            </a:fld>
            <a:endParaRPr lang="en-US">
              <a:solidFill>
                <a:prstClr val="black"/>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E0FACD-AA51-4680-AE38-3FFB0A2D3F0F}" type="slidenum">
              <a:rPr lang="en-US">
                <a:solidFill>
                  <a:prstClr val="black"/>
                </a:solidFill>
              </a:rPr>
              <a:pPr/>
              <a:t>21</a:t>
            </a:fld>
            <a:endParaRPr lang="en-US">
              <a:solidFill>
                <a:prstClr val="black"/>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E0FACD-AA51-4680-AE38-3FFB0A2D3F0F}" type="slidenum">
              <a:rPr lang="en-US" smtClean="0">
                <a:solidFill>
                  <a:prstClr val="black"/>
                </a:solidFill>
              </a:rPr>
              <a:pPr/>
              <a:t>22</a:t>
            </a:fld>
            <a:endParaRPr lang="en-US">
              <a:solidFill>
                <a:prstClr val="black"/>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E0FACD-AA51-4680-AE38-3FFB0A2D3F0F}" type="slidenum">
              <a:rPr lang="en-US">
                <a:solidFill>
                  <a:prstClr val="black"/>
                </a:solidFill>
              </a:rPr>
              <a:pPr/>
              <a:t>23</a:t>
            </a:fld>
            <a:endParaRPr lang="en-US">
              <a:solidFill>
                <a:prstClr val="black"/>
              </a:solidFil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E0FACD-AA51-4680-AE38-3FFB0A2D3F0F}" type="slidenum">
              <a:rPr lang="en-US" smtClean="0">
                <a:solidFill>
                  <a:prstClr val="black"/>
                </a:solidFill>
              </a:rPr>
              <a:pPr/>
              <a:t>24</a:t>
            </a:fld>
            <a:endParaRPr lang="en-US">
              <a:solidFill>
                <a:prstClr val="black"/>
              </a:solidFill>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E0FACD-AA51-4680-AE38-3FFB0A2D3F0F}" type="slidenum">
              <a:rPr lang="en-US" smtClean="0">
                <a:solidFill>
                  <a:prstClr val="black"/>
                </a:solidFill>
              </a:rPr>
              <a:pPr/>
              <a:t>25</a:t>
            </a:fld>
            <a:endParaRPr lang="en-US">
              <a:solidFill>
                <a:prstClr val="black"/>
              </a:solidFill>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E0FACD-AA51-4680-AE38-3FFB0A2D3F0F}" type="slidenum">
              <a:rPr lang="en-US">
                <a:solidFill>
                  <a:prstClr val="black"/>
                </a:solidFill>
              </a:rPr>
              <a:pPr/>
              <a:t>26</a:t>
            </a:fld>
            <a:endParaRPr lang="en-US">
              <a:solidFill>
                <a:prstClr val="black"/>
              </a:solidFill>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E0FACD-AA51-4680-AE38-3FFB0A2D3F0F}" type="slidenum">
              <a:rPr lang="en-US">
                <a:solidFill>
                  <a:prstClr val="black"/>
                </a:solidFill>
              </a:rPr>
              <a:pPr/>
              <a:t>27</a:t>
            </a:fld>
            <a:endParaRPr lang="en-US">
              <a:solidFill>
                <a:prstClr val="black"/>
              </a:solidFill>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E0FACD-AA51-4680-AE38-3FFB0A2D3F0F}" type="slidenum">
              <a:rPr lang="en-US">
                <a:solidFill>
                  <a:prstClr val="black"/>
                </a:solidFill>
              </a:rPr>
              <a:pPr/>
              <a:t>28</a:t>
            </a:fld>
            <a:endParaRPr lang="en-US">
              <a:solidFill>
                <a:prstClr val="black"/>
              </a:solidFill>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E0FACD-AA51-4680-AE38-3FFB0A2D3F0F}" type="slidenum">
              <a:rPr lang="en-US" smtClean="0">
                <a:solidFill>
                  <a:prstClr val="black"/>
                </a:solidFill>
              </a:rPr>
              <a:pPr/>
              <a:t>29</a:t>
            </a:fld>
            <a:endParaRPr lang="en-US">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4E0FACD-AA51-4680-AE38-3FFB0A2D3F0F}" type="slidenum">
              <a:rPr lang="en-US" smtClean="0">
                <a:solidFill>
                  <a:prstClr val="black"/>
                </a:solidFill>
              </a:rPr>
              <a:pPr/>
              <a:t>3</a:t>
            </a:fld>
            <a:endParaRPr lang="en-US" dirty="0">
              <a:solidFill>
                <a:prstClr val="black"/>
              </a:solidFill>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E0FACD-AA51-4680-AE38-3FFB0A2D3F0F}" type="slidenum">
              <a:rPr lang="en-US">
                <a:solidFill>
                  <a:prstClr val="black"/>
                </a:solidFill>
              </a:rPr>
              <a:pPr/>
              <a:t>30</a:t>
            </a:fld>
            <a:endParaRPr lang="en-US">
              <a:solidFill>
                <a:prstClr val="black"/>
              </a:solidFill>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E0FACD-AA51-4680-AE38-3FFB0A2D3F0F}" type="slidenum">
              <a:rPr lang="en-US">
                <a:solidFill>
                  <a:prstClr val="black"/>
                </a:solidFill>
              </a:rPr>
              <a:pPr/>
              <a:t>31</a:t>
            </a:fld>
            <a:endParaRPr lang="en-US">
              <a:solidFill>
                <a:prstClr val="black"/>
              </a:solidFill>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E0FACD-AA51-4680-AE38-3FFB0A2D3F0F}" type="slidenum">
              <a:rPr lang="en-US" smtClean="0">
                <a:solidFill>
                  <a:prstClr val="black"/>
                </a:solidFill>
              </a:rPr>
              <a:pPr/>
              <a:t>32</a:t>
            </a:fld>
            <a:endParaRPr lang="en-US">
              <a:solidFill>
                <a:prstClr val="black"/>
              </a:solidFill>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E0FACD-AA51-4680-AE38-3FFB0A2D3F0F}" type="slidenum">
              <a:rPr lang="en-US" smtClean="0">
                <a:solidFill>
                  <a:prstClr val="black"/>
                </a:solidFill>
              </a:rPr>
              <a:pPr/>
              <a:t>33</a:t>
            </a:fld>
            <a:endParaRPr lang="en-US">
              <a:solidFill>
                <a:prstClr val="black"/>
              </a:solidFill>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E0FACD-AA51-4680-AE38-3FFB0A2D3F0F}" type="slidenum">
              <a:rPr lang="en-US" smtClean="0">
                <a:solidFill>
                  <a:prstClr val="black"/>
                </a:solidFill>
              </a:rPr>
              <a:pPr/>
              <a:t>34</a:t>
            </a:fld>
            <a:endParaRPr lang="en-US">
              <a:solidFill>
                <a:prstClr val="black"/>
              </a:solidFill>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E0FACD-AA51-4680-AE38-3FFB0A2D3F0F}" type="slidenum">
              <a:rPr lang="en-US" smtClean="0">
                <a:solidFill>
                  <a:prstClr val="black"/>
                </a:solidFill>
              </a:rPr>
              <a:pPr/>
              <a:t>35</a:t>
            </a:fld>
            <a:endParaRPr lang="en-US">
              <a:solidFill>
                <a:prstClr val="black"/>
              </a:solidFill>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E0FACD-AA51-4680-AE38-3FFB0A2D3F0F}" type="slidenum">
              <a:rPr lang="en-US" smtClean="0">
                <a:solidFill>
                  <a:prstClr val="black"/>
                </a:solidFill>
              </a:rPr>
              <a:pPr/>
              <a:t>36</a:t>
            </a:fld>
            <a:endParaRPr lang="en-US">
              <a:solidFill>
                <a:prstClr val="black"/>
              </a:solidFill>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E0FACD-AA51-4680-AE38-3FFB0A2D3F0F}" type="slidenum">
              <a:rPr lang="en-US" smtClean="0">
                <a:solidFill>
                  <a:prstClr val="black"/>
                </a:solidFill>
              </a:rPr>
              <a:pPr/>
              <a:t>37</a:t>
            </a:fld>
            <a:endParaRPr lang="en-US">
              <a:solidFill>
                <a:prstClr val="black"/>
              </a:solidFill>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E0FACD-AA51-4680-AE38-3FFB0A2D3F0F}" type="slidenum">
              <a:rPr lang="en-US" smtClean="0">
                <a:solidFill>
                  <a:prstClr val="black"/>
                </a:solidFill>
              </a:rPr>
              <a:pPr/>
              <a:t>38</a:t>
            </a:fld>
            <a:endParaRPr lang="en-US">
              <a:solidFill>
                <a:prstClr val="black"/>
              </a:solidFill>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E0FACD-AA51-4680-AE38-3FFB0A2D3F0F}" type="slidenum">
              <a:rPr lang="en-US" smtClean="0">
                <a:solidFill>
                  <a:prstClr val="black"/>
                </a:solidFill>
              </a:rPr>
              <a:pPr/>
              <a:t>39</a:t>
            </a:fld>
            <a:endParaRPr lang="en-US">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4E0FACD-AA51-4680-AE38-3FFB0A2D3F0F}" type="slidenum">
              <a:rPr lang="en-US" smtClean="0">
                <a:solidFill>
                  <a:prstClr val="black"/>
                </a:solidFill>
              </a:rPr>
              <a:pPr/>
              <a:t>4</a:t>
            </a:fld>
            <a:endParaRPr lang="en-US" dirty="0">
              <a:solidFill>
                <a:prstClr val="black"/>
              </a:solidFill>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E0FACD-AA51-4680-AE38-3FFB0A2D3F0F}" type="slidenum">
              <a:rPr lang="en-US" smtClean="0">
                <a:solidFill>
                  <a:prstClr val="black"/>
                </a:solidFill>
              </a:rPr>
              <a:pPr/>
              <a:t>42</a:t>
            </a:fld>
            <a:endParaRPr lang="en-US">
              <a:solidFill>
                <a:prstClr val="black"/>
              </a:solidFill>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E0FACD-AA51-4680-AE38-3FFB0A2D3F0F}" type="slidenum">
              <a:rPr lang="en-US" smtClean="0">
                <a:solidFill>
                  <a:prstClr val="black"/>
                </a:solidFill>
              </a:rPr>
              <a:pPr/>
              <a:t>43</a:t>
            </a:fld>
            <a:endParaRPr lang="en-US">
              <a:solidFill>
                <a:prstClr val="black"/>
              </a:solidFill>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E0FACD-AA51-4680-AE38-3FFB0A2D3F0F}" type="slidenum">
              <a:rPr lang="en-US" smtClean="0">
                <a:solidFill>
                  <a:prstClr val="black"/>
                </a:solidFill>
              </a:rPr>
              <a:pPr/>
              <a:t>44</a:t>
            </a:fld>
            <a:endParaRPr lang="en-US">
              <a:solidFill>
                <a:prstClr val="black"/>
              </a:solidFill>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E0FACD-AA51-4680-AE38-3FFB0A2D3F0F}" type="slidenum">
              <a:rPr lang="en-US" smtClean="0">
                <a:solidFill>
                  <a:prstClr val="black"/>
                </a:solidFill>
              </a:rPr>
              <a:pPr/>
              <a:t>45</a:t>
            </a:fld>
            <a:endParaRPr lang="en-US">
              <a:solidFill>
                <a:prstClr val="black"/>
              </a:solidFill>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E0FACD-AA51-4680-AE38-3FFB0A2D3F0F}" type="slidenum">
              <a:rPr lang="en-US" smtClean="0">
                <a:solidFill>
                  <a:prstClr val="black"/>
                </a:solidFill>
              </a:rPr>
              <a:pPr/>
              <a:t>46</a:t>
            </a:fld>
            <a:endParaRPr lang="en-US">
              <a:solidFill>
                <a:prstClr val="black"/>
              </a:solidFill>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E0FACD-AA51-4680-AE38-3FFB0A2D3F0F}" type="slidenum">
              <a:rPr lang="en-US" smtClean="0">
                <a:solidFill>
                  <a:prstClr val="black"/>
                </a:solidFill>
              </a:rPr>
              <a:pPr/>
              <a:t>47</a:t>
            </a:fld>
            <a:endParaRPr lang="en-US">
              <a:solidFill>
                <a:prstClr val="black"/>
              </a:solidFill>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E0FACD-AA51-4680-AE38-3FFB0A2D3F0F}" type="slidenum">
              <a:rPr lang="en-US" smtClean="0">
                <a:solidFill>
                  <a:prstClr val="black"/>
                </a:solidFill>
              </a:rPr>
              <a:pPr/>
              <a:t>48</a:t>
            </a:fld>
            <a:endParaRPr lang="en-US">
              <a:solidFill>
                <a:prstClr val="black"/>
              </a:solidFill>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E0FACD-AA51-4680-AE38-3FFB0A2D3F0F}" type="slidenum">
              <a:rPr lang="en-US" smtClean="0">
                <a:solidFill>
                  <a:prstClr val="black"/>
                </a:solidFill>
              </a:rPr>
              <a:pPr/>
              <a:t>49</a:t>
            </a:fld>
            <a:endParaRPr lang="en-US">
              <a:solidFill>
                <a:prstClr val="black"/>
              </a:solidFill>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E0FACD-AA51-4680-AE38-3FFB0A2D3F0F}" type="slidenum">
              <a:rPr lang="en-US" smtClean="0">
                <a:solidFill>
                  <a:prstClr val="black"/>
                </a:solidFill>
              </a:rPr>
              <a:pPr/>
              <a:t>50</a:t>
            </a:fld>
            <a:endParaRPr lang="en-US">
              <a:solidFill>
                <a:prstClr val="black"/>
              </a:solidFill>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E0FACD-AA51-4680-AE38-3FFB0A2D3F0F}" type="slidenum">
              <a:rPr lang="en-US" smtClean="0">
                <a:solidFill>
                  <a:prstClr val="black"/>
                </a:solidFill>
              </a:rPr>
              <a:pPr/>
              <a:t>51</a:t>
            </a:fld>
            <a:endParaRPr lang="en-US">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4E0FACD-AA51-4680-AE38-3FFB0A2D3F0F}" type="slidenum">
              <a:rPr lang="en-US" smtClean="0">
                <a:solidFill>
                  <a:prstClr val="black"/>
                </a:solidFill>
              </a:rPr>
              <a:pPr/>
              <a:t>5</a:t>
            </a:fld>
            <a:endParaRPr lang="en-US" dirty="0">
              <a:solidFill>
                <a:prstClr val="black"/>
              </a:solidFill>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E0FACD-AA51-4680-AE38-3FFB0A2D3F0F}" type="slidenum">
              <a:rPr lang="en-US" smtClean="0">
                <a:solidFill>
                  <a:prstClr val="black"/>
                </a:solidFill>
              </a:rPr>
              <a:pPr/>
              <a:t>52</a:t>
            </a:fld>
            <a:endParaRPr lang="en-US">
              <a:solidFill>
                <a:prstClr val="black"/>
              </a:solidFill>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E0FACD-AA51-4680-AE38-3FFB0A2D3F0F}" type="slidenum">
              <a:rPr lang="en-US" smtClean="0">
                <a:solidFill>
                  <a:prstClr val="black"/>
                </a:solidFill>
              </a:rPr>
              <a:pPr/>
              <a:t>53</a:t>
            </a:fld>
            <a:endParaRPr lang="en-US">
              <a:solidFill>
                <a:prstClr val="black"/>
              </a:solidFill>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E0FACD-AA51-4680-AE38-3FFB0A2D3F0F}" type="slidenum">
              <a:rPr lang="en-US" smtClean="0">
                <a:solidFill>
                  <a:prstClr val="black"/>
                </a:solidFill>
              </a:rPr>
              <a:pPr/>
              <a:t>54</a:t>
            </a:fld>
            <a:endParaRPr lang="en-US">
              <a:solidFill>
                <a:prstClr val="black"/>
              </a:solidFill>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E0FACD-AA51-4680-AE38-3FFB0A2D3F0F}" type="slidenum">
              <a:rPr lang="en-US" smtClean="0">
                <a:solidFill>
                  <a:prstClr val="black"/>
                </a:solidFill>
              </a:rPr>
              <a:pPr/>
              <a:t>55</a:t>
            </a:fld>
            <a:endParaRPr lang="en-US">
              <a:solidFill>
                <a:prstClr val="black"/>
              </a:solidFill>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E0FACD-AA51-4680-AE38-3FFB0A2D3F0F}" type="slidenum">
              <a:rPr lang="en-US" smtClean="0">
                <a:solidFill>
                  <a:prstClr val="black"/>
                </a:solidFill>
              </a:rPr>
              <a:pPr/>
              <a:t>56</a:t>
            </a:fld>
            <a:endParaRPr lang="en-US">
              <a:solidFill>
                <a:prstClr val="black"/>
              </a:solidFill>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E0FACD-AA51-4680-AE38-3FFB0A2D3F0F}" type="slidenum">
              <a:rPr lang="en-US" smtClean="0">
                <a:solidFill>
                  <a:prstClr val="black"/>
                </a:solidFill>
              </a:rPr>
              <a:pPr/>
              <a:t>57</a:t>
            </a:fld>
            <a:endParaRPr lang="en-US">
              <a:solidFill>
                <a:prstClr val="black"/>
              </a:solidFill>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E0FACD-AA51-4680-AE38-3FFB0A2D3F0F}" type="slidenum">
              <a:rPr lang="en-US" smtClean="0">
                <a:solidFill>
                  <a:prstClr val="black"/>
                </a:solidFill>
              </a:rPr>
              <a:pPr/>
              <a:t>59</a:t>
            </a:fld>
            <a:endParaRPr lang="en-US">
              <a:solidFill>
                <a:prstClr val="black"/>
              </a:solidFill>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E0FACD-AA51-4680-AE38-3FFB0A2D3F0F}" type="slidenum">
              <a:rPr lang="en-US" smtClean="0">
                <a:solidFill>
                  <a:prstClr val="black"/>
                </a:solidFill>
              </a:rPr>
              <a:pPr/>
              <a:t>60</a:t>
            </a:fld>
            <a:endParaRPr lang="en-US">
              <a:solidFill>
                <a:prstClr val="black"/>
              </a:solidFill>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E0FACD-AA51-4680-AE38-3FFB0A2D3F0F}" type="slidenum">
              <a:rPr lang="en-US" smtClean="0">
                <a:solidFill>
                  <a:prstClr val="black"/>
                </a:solidFill>
              </a:rPr>
              <a:pPr/>
              <a:t>61</a:t>
            </a:fld>
            <a:endParaRPr lang="en-US">
              <a:solidFill>
                <a:prstClr val="black"/>
              </a:solidFill>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E0FACD-AA51-4680-AE38-3FFB0A2D3F0F}" type="slidenum">
              <a:rPr lang="en-US" smtClean="0">
                <a:solidFill>
                  <a:prstClr val="black"/>
                </a:solidFill>
              </a:rPr>
              <a:pPr/>
              <a:t>62</a:t>
            </a:fld>
            <a:endParaRPr lang="en-US">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E0FACD-AA51-4680-AE38-3FFB0A2D3F0F}" type="slidenum">
              <a:rPr lang="en-US" smtClean="0">
                <a:solidFill>
                  <a:prstClr val="black"/>
                </a:solidFill>
              </a:rPr>
              <a:pPr/>
              <a:t>6</a:t>
            </a:fld>
            <a:endParaRPr lang="en-US">
              <a:solidFill>
                <a:prstClr val="black"/>
              </a:solidFill>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E0FACD-AA51-4680-AE38-3FFB0A2D3F0F}" type="slidenum">
              <a:rPr lang="en-US" smtClean="0">
                <a:solidFill>
                  <a:prstClr val="black"/>
                </a:solidFill>
              </a:rPr>
              <a:pPr/>
              <a:t>63</a:t>
            </a:fld>
            <a:endParaRPr lang="en-US">
              <a:solidFill>
                <a:prstClr val="black"/>
              </a:solidFill>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E0FACD-AA51-4680-AE38-3FFB0A2D3F0F}" type="slidenum">
              <a:rPr lang="en-US" smtClean="0">
                <a:solidFill>
                  <a:prstClr val="black"/>
                </a:solidFill>
              </a:rPr>
              <a:pPr/>
              <a:t>64</a:t>
            </a:fld>
            <a:endParaRPr lang="en-US">
              <a:solidFill>
                <a:prstClr val="black"/>
              </a:solidFill>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E0FACD-AA51-4680-AE38-3FFB0A2D3F0F}" type="slidenum">
              <a:rPr lang="en-US" smtClean="0">
                <a:solidFill>
                  <a:prstClr val="black"/>
                </a:solidFill>
              </a:rPr>
              <a:pPr/>
              <a:t>65</a:t>
            </a:fld>
            <a:endParaRPr lang="en-US">
              <a:solidFill>
                <a:prstClr val="black"/>
              </a:solidFill>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E0FACD-AA51-4680-AE38-3FFB0A2D3F0F}" type="slidenum">
              <a:rPr lang="en-US" smtClean="0">
                <a:solidFill>
                  <a:prstClr val="black"/>
                </a:solidFill>
              </a:rPr>
              <a:pPr/>
              <a:t>66</a:t>
            </a:fld>
            <a:endParaRPr lang="en-US">
              <a:solidFill>
                <a:prstClr val="black"/>
              </a:solidFill>
            </a:endParaRPr>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E0FACD-AA51-4680-AE38-3FFB0A2D3F0F}" type="slidenum">
              <a:rPr lang="en-US" smtClean="0">
                <a:solidFill>
                  <a:prstClr val="black"/>
                </a:solidFill>
              </a:rPr>
              <a:pPr/>
              <a:t>67</a:t>
            </a:fld>
            <a:endParaRPr lang="en-US">
              <a:solidFill>
                <a:prstClr val="black"/>
              </a:solidFill>
            </a:endParaRPr>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E0FACD-AA51-4680-AE38-3FFB0A2D3F0F}" type="slidenum">
              <a:rPr lang="en-US" smtClean="0">
                <a:solidFill>
                  <a:prstClr val="black"/>
                </a:solidFill>
              </a:rPr>
              <a:pPr/>
              <a:t>68</a:t>
            </a:fld>
            <a:endParaRPr lang="en-US">
              <a:solidFill>
                <a:prstClr val="black"/>
              </a:solidFill>
            </a:endParaRPr>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E0FACD-AA51-4680-AE38-3FFB0A2D3F0F}" type="slidenum">
              <a:rPr lang="en-US" smtClean="0">
                <a:solidFill>
                  <a:prstClr val="black"/>
                </a:solidFill>
              </a:rPr>
              <a:pPr/>
              <a:t>69</a:t>
            </a:fld>
            <a:endParaRPr lang="en-US">
              <a:solidFill>
                <a:prstClr val="black"/>
              </a:solidFill>
            </a:endParaRPr>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E0FACD-AA51-4680-AE38-3FFB0A2D3F0F}" type="slidenum">
              <a:rPr lang="en-US" smtClean="0">
                <a:solidFill>
                  <a:prstClr val="black"/>
                </a:solidFill>
              </a:rPr>
              <a:pPr/>
              <a:t>70</a:t>
            </a:fld>
            <a:endParaRPr lang="en-US">
              <a:solidFill>
                <a:prstClr val="black"/>
              </a:solidFill>
            </a:endParaRPr>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E0FACD-AA51-4680-AE38-3FFB0A2D3F0F}" type="slidenum">
              <a:rPr lang="en-US" smtClean="0">
                <a:solidFill>
                  <a:prstClr val="black"/>
                </a:solidFill>
              </a:rPr>
              <a:pPr/>
              <a:t>71</a:t>
            </a:fld>
            <a:endParaRPr lang="en-US">
              <a:solidFill>
                <a:prstClr val="black"/>
              </a:solidFill>
            </a:endParaRPr>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4E0FACD-AA51-4680-AE38-3FFB0A2D3F0F}" type="slidenum">
              <a:rPr lang="en-US" smtClean="0">
                <a:solidFill>
                  <a:prstClr val="black"/>
                </a:solidFill>
              </a:rPr>
              <a:pPr/>
              <a:t>72</a:t>
            </a:fld>
            <a:endParaRPr lang="en-US">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E0FACD-AA51-4680-AE38-3FFB0A2D3F0F}" type="slidenum">
              <a:rPr lang="en-US" smtClean="0">
                <a:solidFill>
                  <a:prstClr val="black"/>
                </a:solidFill>
              </a:rPr>
              <a:pPr/>
              <a:t>7</a:t>
            </a:fld>
            <a:endParaRPr lang="en-US">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E0FACD-AA51-4680-AE38-3FFB0A2D3F0F}" type="slidenum">
              <a:rPr lang="en-US" smtClean="0">
                <a:solidFill>
                  <a:prstClr val="black"/>
                </a:solidFill>
              </a:rPr>
              <a:pPr/>
              <a:t>8</a:t>
            </a:fld>
            <a:endParaRPr lang="en-US">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E0FACD-AA51-4680-AE38-3FFB0A2D3F0F}" type="slidenum">
              <a:rPr lang="en-US" smtClean="0">
                <a:solidFill>
                  <a:prstClr val="black"/>
                </a:solidFill>
              </a:rPr>
              <a:pPr/>
              <a:t>9</a:t>
            </a:fld>
            <a:endParaRPr 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8" name="7 Imagen" descr="9 copia.jpg"/>
          <p:cNvPicPr>
            <a:picLocks noChangeAspect="1"/>
          </p:cNvPicPr>
          <p:nvPr/>
        </p:nvPicPr>
        <p:blipFill>
          <a:blip r:embed="rId2" cstate="print">
            <a:lum contrast="10000"/>
          </a:blip>
          <a:srcRect l="8553" r="7237"/>
          <a:stretch>
            <a:fillRect/>
          </a:stretch>
        </p:blipFill>
        <p:spPr>
          <a:xfrm>
            <a:off x="0" y="0"/>
            <a:ext cx="9144000" cy="6858000"/>
          </a:xfrm>
          <a:prstGeom prst="rect">
            <a:avLst/>
          </a:prstGeom>
          <a:effectLst/>
        </p:spPr>
      </p:pic>
      <p:sp>
        <p:nvSpPr>
          <p:cNvPr id="2" name="1 Título"/>
          <p:cNvSpPr>
            <a:spLocks noGrp="1"/>
          </p:cNvSpPr>
          <p:nvPr>
            <p:ph type="ctrTitle"/>
          </p:nvPr>
        </p:nvSpPr>
        <p:spPr>
          <a:xfrm>
            <a:off x="714348" y="3071810"/>
            <a:ext cx="7772400" cy="1470025"/>
          </a:xfrm>
        </p:spPr>
        <p:txBody>
          <a:bodyP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lvl1pPr>
              <a:defRPr b="1" cap="none" spc="0">
                <a:ln>
                  <a:solidFill>
                    <a:sysClr val="windowText" lastClr="000000"/>
                  </a:solidFill>
                </a:ln>
                <a:solidFill>
                  <a:srgbClr val="CCFF99"/>
                </a:solidFill>
                <a:effectLst/>
              </a:defRPr>
            </a:lvl1pPr>
          </a:lstStyle>
          <a:p>
            <a:r>
              <a:rPr lang="en-US" smtClean="0"/>
              <a:t>Click to edit Master title style</a:t>
            </a:r>
            <a:endParaRPr lang="en-US" dirty="0"/>
          </a:p>
        </p:txBody>
      </p:sp>
      <p:sp>
        <p:nvSpPr>
          <p:cNvPr id="3" name="2 Subtítulo"/>
          <p:cNvSpPr>
            <a:spLocks noGrp="1"/>
          </p:cNvSpPr>
          <p:nvPr>
            <p:ph type="subTitle" idx="1"/>
          </p:nvPr>
        </p:nvSpPr>
        <p:spPr>
          <a:xfrm>
            <a:off x="1357290" y="4643446"/>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3 Marcador de fecha"/>
          <p:cNvSpPr>
            <a:spLocks noGrp="1"/>
          </p:cNvSpPr>
          <p:nvPr>
            <p:ph type="dt" sz="half" idx="10"/>
          </p:nvPr>
        </p:nvSpPr>
        <p:spPr/>
        <p:txBody>
          <a:bodyPr/>
          <a:lstStyle/>
          <a:p>
            <a:fld id="{FEAD4CC7-2DC5-483F-A2E2-37D2FA0F7909}" type="datetimeFigureOut">
              <a:rPr lang="en-US" smtClean="0">
                <a:solidFill>
                  <a:prstClr val="white">
                    <a:tint val="75000"/>
                  </a:prstClr>
                </a:solidFill>
              </a:rPr>
              <a:pPr/>
              <a:t>8/27/2014</a:t>
            </a:fld>
            <a:endParaRPr lang="en-US">
              <a:solidFill>
                <a:prstClr val="white">
                  <a:tint val="75000"/>
                </a:prstClr>
              </a:solidFill>
            </a:endParaRPr>
          </a:p>
        </p:txBody>
      </p:sp>
      <p:sp>
        <p:nvSpPr>
          <p:cNvPr id="5" name="4 Marcador de pie de página"/>
          <p:cNvSpPr>
            <a:spLocks noGrp="1"/>
          </p:cNvSpPr>
          <p:nvPr>
            <p:ph type="ftr" sz="quarter" idx="11"/>
          </p:nvPr>
        </p:nvSpPr>
        <p:spPr/>
        <p:txBody>
          <a:bodyPr/>
          <a:lstStyle/>
          <a:p>
            <a:endParaRPr lang="en-US">
              <a:solidFill>
                <a:prstClr val="white">
                  <a:tint val="75000"/>
                </a:prstClr>
              </a:solidFill>
            </a:endParaRPr>
          </a:p>
        </p:txBody>
      </p:sp>
      <p:sp>
        <p:nvSpPr>
          <p:cNvPr id="6" name="5 Marcador de número de diapositiva"/>
          <p:cNvSpPr>
            <a:spLocks noGrp="1"/>
          </p:cNvSpPr>
          <p:nvPr>
            <p:ph type="sldNum" sz="quarter" idx="12"/>
          </p:nvPr>
        </p:nvSpPr>
        <p:spPr/>
        <p:txBody>
          <a:bodyPr/>
          <a:lstStyle/>
          <a:p>
            <a:fld id="{F56415BF-F65A-4ECB-A3AB-180AEE3F4240}"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490351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smtClean="0"/>
              <a:t>Click to edit Master title style</a:t>
            </a:r>
            <a:endParaRPr lang="en-US"/>
          </a:p>
        </p:txBody>
      </p:sp>
      <p:sp>
        <p:nvSpPr>
          <p:cNvPr id="3" name="2 Marcador de texto vertical"/>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3 Marcador de fecha"/>
          <p:cNvSpPr>
            <a:spLocks noGrp="1"/>
          </p:cNvSpPr>
          <p:nvPr>
            <p:ph type="dt" sz="half" idx="10"/>
          </p:nvPr>
        </p:nvSpPr>
        <p:spPr/>
        <p:txBody>
          <a:bodyPr/>
          <a:lstStyle/>
          <a:p>
            <a:fld id="{FEAD4CC7-2DC5-483F-A2E2-37D2FA0F7909}" type="datetimeFigureOut">
              <a:rPr lang="en-US" smtClean="0">
                <a:solidFill>
                  <a:prstClr val="white">
                    <a:tint val="75000"/>
                  </a:prstClr>
                </a:solidFill>
              </a:rPr>
              <a:pPr/>
              <a:t>8/27/2014</a:t>
            </a:fld>
            <a:endParaRPr lang="en-US">
              <a:solidFill>
                <a:prstClr val="white">
                  <a:tint val="75000"/>
                </a:prstClr>
              </a:solidFill>
            </a:endParaRPr>
          </a:p>
        </p:txBody>
      </p:sp>
      <p:sp>
        <p:nvSpPr>
          <p:cNvPr id="5" name="4 Marcador de pie de página"/>
          <p:cNvSpPr>
            <a:spLocks noGrp="1"/>
          </p:cNvSpPr>
          <p:nvPr>
            <p:ph type="ftr" sz="quarter" idx="11"/>
          </p:nvPr>
        </p:nvSpPr>
        <p:spPr/>
        <p:txBody>
          <a:bodyPr/>
          <a:lstStyle/>
          <a:p>
            <a:endParaRPr lang="en-US">
              <a:solidFill>
                <a:prstClr val="white">
                  <a:tint val="75000"/>
                </a:prstClr>
              </a:solidFill>
            </a:endParaRPr>
          </a:p>
        </p:txBody>
      </p:sp>
      <p:sp>
        <p:nvSpPr>
          <p:cNvPr id="6" name="5 Marcador de número de diapositiva"/>
          <p:cNvSpPr>
            <a:spLocks noGrp="1"/>
          </p:cNvSpPr>
          <p:nvPr>
            <p:ph type="sldNum" sz="quarter" idx="12"/>
          </p:nvPr>
        </p:nvSpPr>
        <p:spPr/>
        <p:txBody>
          <a:bodyPr/>
          <a:lstStyle/>
          <a:p>
            <a:fld id="{F56415BF-F65A-4ECB-A3AB-180AEE3F4240}"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799362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3 Marcador de fecha"/>
          <p:cNvSpPr>
            <a:spLocks noGrp="1"/>
          </p:cNvSpPr>
          <p:nvPr>
            <p:ph type="dt" sz="half" idx="10"/>
          </p:nvPr>
        </p:nvSpPr>
        <p:spPr/>
        <p:txBody>
          <a:bodyPr/>
          <a:lstStyle/>
          <a:p>
            <a:fld id="{FEAD4CC7-2DC5-483F-A2E2-37D2FA0F7909}" type="datetimeFigureOut">
              <a:rPr lang="en-US" smtClean="0">
                <a:solidFill>
                  <a:prstClr val="white">
                    <a:tint val="75000"/>
                  </a:prstClr>
                </a:solidFill>
              </a:rPr>
              <a:pPr/>
              <a:t>8/27/2014</a:t>
            </a:fld>
            <a:endParaRPr lang="en-US">
              <a:solidFill>
                <a:prstClr val="white">
                  <a:tint val="75000"/>
                </a:prstClr>
              </a:solidFill>
            </a:endParaRPr>
          </a:p>
        </p:txBody>
      </p:sp>
      <p:sp>
        <p:nvSpPr>
          <p:cNvPr id="5" name="4 Marcador de pie de página"/>
          <p:cNvSpPr>
            <a:spLocks noGrp="1"/>
          </p:cNvSpPr>
          <p:nvPr>
            <p:ph type="ftr" sz="quarter" idx="11"/>
          </p:nvPr>
        </p:nvSpPr>
        <p:spPr/>
        <p:txBody>
          <a:bodyPr/>
          <a:lstStyle/>
          <a:p>
            <a:endParaRPr lang="en-US">
              <a:solidFill>
                <a:prstClr val="white">
                  <a:tint val="75000"/>
                </a:prstClr>
              </a:solidFill>
            </a:endParaRPr>
          </a:p>
        </p:txBody>
      </p:sp>
      <p:sp>
        <p:nvSpPr>
          <p:cNvPr id="6" name="5 Marcador de número de diapositiva"/>
          <p:cNvSpPr>
            <a:spLocks noGrp="1"/>
          </p:cNvSpPr>
          <p:nvPr>
            <p:ph type="sldNum" sz="quarter" idx="12"/>
          </p:nvPr>
        </p:nvSpPr>
        <p:spPr/>
        <p:txBody>
          <a:bodyPr/>
          <a:lstStyle/>
          <a:p>
            <a:fld id="{F56415BF-F65A-4ECB-A3AB-180AEE3F4240}"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7805057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pic>
        <p:nvPicPr>
          <p:cNvPr id="4" name="Picture 3" descr="Swirl.png"/>
          <p:cNvPicPr>
            <a:picLocks noChangeAspect="1"/>
          </p:cNvPicPr>
          <p:nvPr/>
        </p:nvPicPr>
        <p:blipFill>
          <a:blip r:embed="rId3" cstate="print"/>
          <a:stretch>
            <a:fillRect/>
          </a:stretch>
        </p:blipFill>
        <p:spPr>
          <a:xfrm>
            <a:off x="0" y="912118"/>
            <a:ext cx="9144000" cy="3202682"/>
          </a:xfrm>
          <a:prstGeom prst="rect">
            <a:avLst/>
          </a:prstGeom>
        </p:spPr>
      </p:pic>
    </p:spTree>
    <p:extLst>
      <p:ext uri="{BB962C8B-B14F-4D97-AF65-F5344CB8AC3E}">
        <p14:creationId xmlns:p14="http://schemas.microsoft.com/office/powerpoint/2010/main" val="475576406"/>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Demo, Video etc. &quot;special&quot; slides">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pic>
        <p:nvPicPr>
          <p:cNvPr id="5" name="Picture 4" descr="Swirl.png"/>
          <p:cNvPicPr>
            <a:picLocks noChangeAspect="1"/>
          </p:cNvPicPr>
          <p:nvPr/>
        </p:nvPicPr>
        <p:blipFill>
          <a:blip r:embed="rId3" cstate="print"/>
          <a:stretch>
            <a:fillRect/>
          </a:stretch>
        </p:blipFill>
        <p:spPr>
          <a:xfrm>
            <a:off x="0" y="1143000"/>
            <a:ext cx="9144000" cy="3202682"/>
          </a:xfrm>
          <a:prstGeom prst="rect">
            <a:avLst/>
          </a:prstGeom>
        </p:spPr>
      </p:pic>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extLst>
      <p:ext uri="{BB962C8B-B14F-4D97-AF65-F5344CB8AC3E}">
        <p14:creationId xmlns:p14="http://schemas.microsoft.com/office/powerpoint/2010/main" val="779556105"/>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073956347"/>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550088833"/>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367379600"/>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123718535"/>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620715012"/>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97325883"/>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
        <p:nvSpPr>
          <p:cNvPr id="2" name="1 Título"/>
          <p:cNvSpPr>
            <a:spLocks noGrp="1"/>
          </p:cNvSpPr>
          <p:nvPr>
            <p:ph type="title"/>
          </p:nvPr>
        </p:nvSpPr>
        <p:spPr>
          <a:xfrm>
            <a:off x="214282" y="214290"/>
            <a:ext cx="6715172" cy="857256"/>
          </a:xfrm>
          <a:scene3d>
            <a:camera prst="orthographicFront"/>
            <a:lightRig rig="threePt" dir="t"/>
          </a:scene3d>
          <a:sp3d>
            <a:bevelT/>
          </a:sp3d>
        </p:spPr>
        <p:txBody>
          <a:bodyPr>
            <a:noAutofit/>
          </a:bodyPr>
          <a:lstStyle>
            <a:lvl1pPr algn="l">
              <a:defRPr sz="3500" b="1" i="0" cap="none" spc="0">
                <a:ln w="1905">
                  <a:solidFill>
                    <a:sysClr val="windowText" lastClr="000000"/>
                  </a:solidFill>
                </a:ln>
                <a:solidFill>
                  <a:srgbClr val="CCFF99"/>
                </a:solidFill>
                <a:effectLst>
                  <a:innerShdw blurRad="69850" dist="43180" dir="5400000">
                    <a:srgbClr val="000000">
                      <a:alpha val="65000"/>
                    </a:srgbClr>
                  </a:innerShdw>
                </a:effectLst>
                <a:latin typeface="Consolas" pitchFamily="49" charset="0"/>
              </a:defRPr>
            </a:lvl1pPr>
          </a:lstStyle>
          <a:p>
            <a:r>
              <a:rPr lang="en-US" smtClean="0"/>
              <a:t>Click to edit Master title style</a:t>
            </a:r>
            <a:endParaRPr lang="en-US" dirty="0"/>
          </a:p>
        </p:txBody>
      </p:sp>
      <p:sp>
        <p:nvSpPr>
          <p:cNvPr id="3" name="2 Marcador de contenido"/>
          <p:cNvSpPr>
            <a:spLocks noGrp="1"/>
          </p:cNvSpPr>
          <p:nvPr>
            <p:ph idx="1"/>
          </p:nvPr>
        </p:nvSpPr>
        <p:spPr>
          <a:xfrm>
            <a:off x="457200" y="1428736"/>
            <a:ext cx="8229600" cy="4697427"/>
          </a:xfrm>
        </p:spPr>
        <p:txBody>
          <a:bodyPr/>
          <a:lstStyle>
            <a:lvl1pPr>
              <a:defRPr sz="2600">
                <a:latin typeface="Consolas" pitchFamily="49" charset="0"/>
              </a:defRPr>
            </a:lvl1pPr>
            <a:lvl2pPr>
              <a:defRPr sz="2500">
                <a:latin typeface="Consolas" pitchFamily="49" charset="0"/>
              </a:defRPr>
            </a:lvl2pPr>
            <a:lvl3pPr>
              <a:defRPr>
                <a:latin typeface="Consolas" pitchFamily="49" charset="0"/>
              </a:defRPr>
            </a:lvl3pPr>
            <a:lvl4pPr>
              <a:defRPr>
                <a:latin typeface="Consolas" pitchFamily="49" charset="0"/>
              </a:defRPr>
            </a:lvl4pPr>
            <a:lvl5pPr>
              <a:defRPr>
                <a:latin typeface="Consolas" pitchFamily="49"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3 Marcador de fecha"/>
          <p:cNvSpPr>
            <a:spLocks noGrp="1"/>
          </p:cNvSpPr>
          <p:nvPr>
            <p:ph type="dt" sz="half" idx="10"/>
          </p:nvPr>
        </p:nvSpPr>
        <p:spPr/>
        <p:txBody>
          <a:bodyPr/>
          <a:lstStyle/>
          <a:p>
            <a:fld id="{FEAD4CC7-2DC5-483F-A2E2-37D2FA0F7909}" type="datetimeFigureOut">
              <a:rPr lang="en-US" smtClean="0">
                <a:solidFill>
                  <a:prstClr val="white">
                    <a:tint val="75000"/>
                  </a:prstClr>
                </a:solidFill>
              </a:rPr>
              <a:pPr/>
              <a:t>8/27/2014</a:t>
            </a:fld>
            <a:endParaRPr lang="en-US">
              <a:solidFill>
                <a:prstClr val="white">
                  <a:tint val="75000"/>
                </a:prstClr>
              </a:solidFill>
            </a:endParaRPr>
          </a:p>
        </p:txBody>
      </p:sp>
      <p:sp>
        <p:nvSpPr>
          <p:cNvPr id="5" name="4 Marcador de pie de página"/>
          <p:cNvSpPr>
            <a:spLocks noGrp="1"/>
          </p:cNvSpPr>
          <p:nvPr>
            <p:ph type="ftr" sz="quarter" idx="11"/>
          </p:nvPr>
        </p:nvSpPr>
        <p:spPr/>
        <p:txBody>
          <a:bodyPr/>
          <a:lstStyle/>
          <a:p>
            <a:endParaRPr lang="en-US">
              <a:solidFill>
                <a:prstClr val="white">
                  <a:tint val="75000"/>
                </a:prstClr>
              </a:solidFill>
            </a:endParaRPr>
          </a:p>
        </p:txBody>
      </p:sp>
      <p:sp>
        <p:nvSpPr>
          <p:cNvPr id="6" name="5 Marcador de número de diapositiva"/>
          <p:cNvSpPr>
            <a:spLocks noGrp="1"/>
          </p:cNvSpPr>
          <p:nvPr>
            <p:ph type="sldNum" sz="quarter" idx="12"/>
          </p:nvPr>
        </p:nvSpPr>
        <p:spPr/>
        <p:txBody>
          <a:bodyPr/>
          <a:lstStyle/>
          <a:p>
            <a:fld id="{F56415BF-F65A-4ECB-A3AB-180AEE3F4240}"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1354467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WALKIN - Prints in GRAYSCALE">
    <p:bg bwMode="ltGray">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27024895"/>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103326443"/>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extLst>
      <p:ext uri="{BB962C8B-B14F-4D97-AF65-F5344CB8AC3E}">
        <p14:creationId xmlns:p14="http://schemas.microsoft.com/office/powerpoint/2010/main" val="4233718433"/>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cSld name="2_Demo, Video etc. &quot;special&quot; slides">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pic>
        <p:nvPicPr>
          <p:cNvPr id="5" name="Picture 4" descr="Swirl.png"/>
          <p:cNvPicPr>
            <a:picLocks noChangeAspect="1"/>
          </p:cNvPicPr>
          <p:nvPr/>
        </p:nvPicPr>
        <p:blipFill>
          <a:blip r:embed="rId3" cstate="print"/>
          <a:stretch>
            <a:fillRect/>
          </a:stretch>
        </p:blipFill>
        <p:spPr>
          <a:xfrm>
            <a:off x="0" y="1143000"/>
            <a:ext cx="9144000" cy="3202682"/>
          </a:xfrm>
          <a:prstGeom prst="rect">
            <a:avLst/>
          </a:prstGeom>
        </p:spPr>
      </p:pic>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extLst>
      <p:ext uri="{BB962C8B-B14F-4D97-AF65-F5344CB8AC3E}">
        <p14:creationId xmlns:p14="http://schemas.microsoft.com/office/powerpoint/2010/main" val="3368437350"/>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2050" name="Picture 2" descr="C:\Documents and Settings\user\Mis documentos\Mis imágenes\bibbia4.jpg"/>
          <p:cNvPicPr>
            <a:picLocks noChangeAspect="1" noChangeArrowheads="1"/>
          </p:cNvPicPr>
          <p:nvPr/>
        </p:nvPicPr>
        <p:blipFill>
          <a:blip r:embed="rId2" cstate="print">
            <a:lum contrast="30000"/>
          </a:blip>
          <a:srcRect/>
          <a:stretch>
            <a:fillRect/>
          </a:stretch>
        </p:blipFill>
        <p:spPr bwMode="auto">
          <a:xfrm>
            <a:off x="0" y="0"/>
            <a:ext cx="9144000" cy="6858000"/>
          </a:xfrm>
          <a:prstGeom prst="rect">
            <a:avLst/>
          </a:prstGeom>
          <a:noFill/>
        </p:spPr>
      </p:pic>
      <p:sp>
        <p:nvSpPr>
          <p:cNvPr id="2" name="1 Título"/>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3 Marcador de fecha"/>
          <p:cNvSpPr>
            <a:spLocks noGrp="1"/>
          </p:cNvSpPr>
          <p:nvPr>
            <p:ph type="dt" sz="half" idx="10"/>
          </p:nvPr>
        </p:nvSpPr>
        <p:spPr/>
        <p:txBody>
          <a:bodyPr/>
          <a:lstStyle/>
          <a:p>
            <a:fld id="{27054CA5-84AF-469B-B5B6-F883A4E0B18B}" type="datetimeFigureOut">
              <a:rPr lang="en-US" smtClean="0">
                <a:solidFill>
                  <a:prstClr val="black">
                    <a:tint val="75000"/>
                  </a:prstClr>
                </a:solidFill>
              </a:rPr>
              <a:pPr/>
              <a:t>8/27/2014</a:t>
            </a:fld>
            <a:endParaRPr lang="en-US">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n-US">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B053C3E9-271D-4724-B811-F11AB6DE17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4212624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smtClean="0"/>
              <a:t>Click to edit Master title style</a:t>
            </a:r>
            <a:endParaRPr lang="en-US"/>
          </a:p>
        </p:txBody>
      </p:sp>
      <p:sp>
        <p:nvSpPr>
          <p:cNvPr id="3" name="2 Marcador de contenido"/>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3 Marcador de fecha"/>
          <p:cNvSpPr>
            <a:spLocks noGrp="1"/>
          </p:cNvSpPr>
          <p:nvPr>
            <p:ph type="dt" sz="half" idx="10"/>
          </p:nvPr>
        </p:nvSpPr>
        <p:spPr/>
        <p:txBody>
          <a:bodyPr/>
          <a:lstStyle/>
          <a:p>
            <a:fld id="{27054CA5-84AF-469B-B5B6-F883A4E0B18B}" type="datetimeFigureOut">
              <a:rPr lang="en-US" smtClean="0">
                <a:solidFill>
                  <a:prstClr val="black">
                    <a:tint val="75000"/>
                  </a:prstClr>
                </a:solidFill>
              </a:rPr>
              <a:pPr/>
              <a:t>8/27/2014</a:t>
            </a:fld>
            <a:endParaRPr lang="en-US">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n-US">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B053C3E9-271D-4724-B811-F11AB6DE17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4323037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3 Marcador de fecha"/>
          <p:cNvSpPr>
            <a:spLocks noGrp="1"/>
          </p:cNvSpPr>
          <p:nvPr>
            <p:ph type="dt" sz="half" idx="10"/>
          </p:nvPr>
        </p:nvSpPr>
        <p:spPr/>
        <p:txBody>
          <a:bodyPr/>
          <a:lstStyle/>
          <a:p>
            <a:fld id="{27054CA5-84AF-469B-B5B6-F883A4E0B18B}" type="datetimeFigureOut">
              <a:rPr lang="en-US" smtClean="0">
                <a:solidFill>
                  <a:prstClr val="black">
                    <a:tint val="75000"/>
                  </a:prstClr>
                </a:solidFill>
              </a:rPr>
              <a:pPr/>
              <a:t>8/27/2014</a:t>
            </a:fld>
            <a:endParaRPr lang="en-US">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n-US">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B053C3E9-271D-4724-B811-F11AB6DE17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0555672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smtClean="0"/>
              <a:t>Click to edit Master title style</a:t>
            </a:r>
            <a:endParaRPr lang="en-U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4 Marcador de fecha"/>
          <p:cNvSpPr>
            <a:spLocks noGrp="1"/>
          </p:cNvSpPr>
          <p:nvPr>
            <p:ph type="dt" sz="half" idx="10"/>
          </p:nvPr>
        </p:nvSpPr>
        <p:spPr/>
        <p:txBody>
          <a:bodyPr/>
          <a:lstStyle/>
          <a:p>
            <a:fld id="{27054CA5-84AF-469B-B5B6-F883A4E0B18B}" type="datetimeFigureOut">
              <a:rPr lang="en-US" smtClean="0">
                <a:solidFill>
                  <a:prstClr val="black">
                    <a:tint val="75000"/>
                  </a:prstClr>
                </a:solidFill>
              </a:rPr>
              <a:pPr/>
              <a:t>8/27/2014</a:t>
            </a:fld>
            <a:endParaRPr lang="en-US">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n-US">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B053C3E9-271D-4724-B811-F11AB6DE17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1891447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n-US" smtClean="0"/>
              <a:t>Click to edit Master title style</a:t>
            </a:r>
            <a:endParaRPr lang="en-U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6 Marcador de fecha"/>
          <p:cNvSpPr>
            <a:spLocks noGrp="1"/>
          </p:cNvSpPr>
          <p:nvPr>
            <p:ph type="dt" sz="half" idx="10"/>
          </p:nvPr>
        </p:nvSpPr>
        <p:spPr/>
        <p:txBody>
          <a:bodyPr/>
          <a:lstStyle/>
          <a:p>
            <a:fld id="{27054CA5-84AF-469B-B5B6-F883A4E0B18B}" type="datetimeFigureOut">
              <a:rPr lang="en-US" smtClean="0">
                <a:solidFill>
                  <a:prstClr val="black">
                    <a:tint val="75000"/>
                  </a:prstClr>
                </a:solidFill>
              </a:rPr>
              <a:pPr/>
              <a:t>8/27/2014</a:t>
            </a:fld>
            <a:endParaRPr lang="en-US">
              <a:solidFill>
                <a:prstClr val="black">
                  <a:tint val="75000"/>
                </a:prstClr>
              </a:solidFill>
            </a:endParaRPr>
          </a:p>
        </p:txBody>
      </p:sp>
      <p:sp>
        <p:nvSpPr>
          <p:cNvPr id="8" name="7 Marcador de pie de página"/>
          <p:cNvSpPr>
            <a:spLocks noGrp="1"/>
          </p:cNvSpPr>
          <p:nvPr>
            <p:ph type="ftr" sz="quarter" idx="11"/>
          </p:nvPr>
        </p:nvSpPr>
        <p:spPr/>
        <p:txBody>
          <a:bodyPr/>
          <a:lstStyle/>
          <a:p>
            <a:endParaRPr lang="en-US">
              <a:solidFill>
                <a:prstClr val="black">
                  <a:tint val="75000"/>
                </a:prstClr>
              </a:solidFill>
            </a:endParaRPr>
          </a:p>
        </p:txBody>
      </p:sp>
      <p:sp>
        <p:nvSpPr>
          <p:cNvPr id="9" name="8 Marcador de número de diapositiva"/>
          <p:cNvSpPr>
            <a:spLocks noGrp="1"/>
          </p:cNvSpPr>
          <p:nvPr>
            <p:ph type="sldNum" sz="quarter" idx="12"/>
          </p:nvPr>
        </p:nvSpPr>
        <p:spPr/>
        <p:txBody>
          <a:bodyPr/>
          <a:lstStyle/>
          <a:p>
            <a:fld id="{B053C3E9-271D-4724-B811-F11AB6DE17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8398980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smtClean="0"/>
              <a:t>Click to edit Master title style</a:t>
            </a:r>
            <a:endParaRPr lang="en-US"/>
          </a:p>
        </p:txBody>
      </p:sp>
      <p:sp>
        <p:nvSpPr>
          <p:cNvPr id="3" name="2 Marcador de fecha"/>
          <p:cNvSpPr>
            <a:spLocks noGrp="1"/>
          </p:cNvSpPr>
          <p:nvPr>
            <p:ph type="dt" sz="half" idx="10"/>
          </p:nvPr>
        </p:nvSpPr>
        <p:spPr/>
        <p:txBody>
          <a:bodyPr/>
          <a:lstStyle/>
          <a:p>
            <a:fld id="{27054CA5-84AF-469B-B5B6-F883A4E0B18B}" type="datetimeFigureOut">
              <a:rPr lang="en-US" smtClean="0">
                <a:solidFill>
                  <a:prstClr val="black">
                    <a:tint val="75000"/>
                  </a:prstClr>
                </a:solidFill>
              </a:rPr>
              <a:pPr/>
              <a:t>8/27/2014</a:t>
            </a:fld>
            <a:endParaRPr lang="en-US">
              <a:solidFill>
                <a:prstClr val="black">
                  <a:tint val="75000"/>
                </a:prstClr>
              </a:solidFill>
            </a:endParaRPr>
          </a:p>
        </p:txBody>
      </p:sp>
      <p:sp>
        <p:nvSpPr>
          <p:cNvPr id="4" name="3 Marcador de pie de página"/>
          <p:cNvSpPr>
            <a:spLocks noGrp="1"/>
          </p:cNvSpPr>
          <p:nvPr>
            <p:ph type="ftr" sz="quarter" idx="11"/>
          </p:nvPr>
        </p:nvSpPr>
        <p:spPr/>
        <p:txBody>
          <a:bodyPr/>
          <a:lstStyle/>
          <a:p>
            <a:endParaRPr lang="en-US">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B053C3E9-271D-4724-B811-F11AB6DE17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37970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3 Marcador de fecha"/>
          <p:cNvSpPr>
            <a:spLocks noGrp="1"/>
          </p:cNvSpPr>
          <p:nvPr>
            <p:ph type="dt" sz="half" idx="10"/>
          </p:nvPr>
        </p:nvSpPr>
        <p:spPr/>
        <p:txBody>
          <a:bodyPr/>
          <a:lstStyle/>
          <a:p>
            <a:fld id="{FEAD4CC7-2DC5-483F-A2E2-37D2FA0F7909}" type="datetimeFigureOut">
              <a:rPr lang="en-US" smtClean="0">
                <a:solidFill>
                  <a:prstClr val="white">
                    <a:tint val="75000"/>
                  </a:prstClr>
                </a:solidFill>
              </a:rPr>
              <a:pPr/>
              <a:t>8/27/2014</a:t>
            </a:fld>
            <a:endParaRPr lang="en-US">
              <a:solidFill>
                <a:prstClr val="white">
                  <a:tint val="75000"/>
                </a:prstClr>
              </a:solidFill>
            </a:endParaRPr>
          </a:p>
        </p:txBody>
      </p:sp>
      <p:sp>
        <p:nvSpPr>
          <p:cNvPr id="5" name="4 Marcador de pie de página"/>
          <p:cNvSpPr>
            <a:spLocks noGrp="1"/>
          </p:cNvSpPr>
          <p:nvPr>
            <p:ph type="ftr" sz="quarter" idx="11"/>
          </p:nvPr>
        </p:nvSpPr>
        <p:spPr/>
        <p:txBody>
          <a:bodyPr/>
          <a:lstStyle/>
          <a:p>
            <a:endParaRPr lang="en-US">
              <a:solidFill>
                <a:prstClr val="white">
                  <a:tint val="75000"/>
                </a:prstClr>
              </a:solidFill>
            </a:endParaRPr>
          </a:p>
        </p:txBody>
      </p:sp>
      <p:sp>
        <p:nvSpPr>
          <p:cNvPr id="6" name="5 Marcador de número de diapositiva"/>
          <p:cNvSpPr>
            <a:spLocks noGrp="1"/>
          </p:cNvSpPr>
          <p:nvPr>
            <p:ph type="sldNum" sz="quarter" idx="12"/>
          </p:nvPr>
        </p:nvSpPr>
        <p:spPr/>
        <p:txBody>
          <a:bodyPr/>
          <a:lstStyle/>
          <a:p>
            <a:fld id="{F56415BF-F65A-4ECB-A3AB-180AEE3F4240}"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87767376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7054CA5-84AF-469B-B5B6-F883A4E0B18B}" type="datetimeFigureOut">
              <a:rPr lang="en-US" smtClean="0">
                <a:solidFill>
                  <a:prstClr val="black">
                    <a:tint val="75000"/>
                  </a:prstClr>
                </a:solidFill>
              </a:rPr>
              <a:pPr/>
              <a:t>8/27/2014</a:t>
            </a:fld>
            <a:endParaRPr lang="en-US">
              <a:solidFill>
                <a:prstClr val="black">
                  <a:tint val="75000"/>
                </a:prstClr>
              </a:solidFill>
            </a:endParaRPr>
          </a:p>
        </p:txBody>
      </p:sp>
      <p:sp>
        <p:nvSpPr>
          <p:cNvPr id="3" name="2 Marcador de pie de página"/>
          <p:cNvSpPr>
            <a:spLocks noGrp="1"/>
          </p:cNvSpPr>
          <p:nvPr>
            <p:ph type="ftr" sz="quarter" idx="11"/>
          </p:nvPr>
        </p:nvSpPr>
        <p:spPr/>
        <p:txBody>
          <a:bodyPr/>
          <a:lstStyle/>
          <a:p>
            <a:endParaRPr lang="en-US">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B053C3E9-271D-4724-B811-F11AB6DE17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9349056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4 Marcador de fecha"/>
          <p:cNvSpPr>
            <a:spLocks noGrp="1"/>
          </p:cNvSpPr>
          <p:nvPr>
            <p:ph type="dt" sz="half" idx="10"/>
          </p:nvPr>
        </p:nvSpPr>
        <p:spPr/>
        <p:txBody>
          <a:bodyPr/>
          <a:lstStyle/>
          <a:p>
            <a:fld id="{27054CA5-84AF-469B-B5B6-F883A4E0B18B}" type="datetimeFigureOut">
              <a:rPr lang="en-US" smtClean="0">
                <a:solidFill>
                  <a:prstClr val="black">
                    <a:tint val="75000"/>
                  </a:prstClr>
                </a:solidFill>
              </a:rPr>
              <a:pPr/>
              <a:t>8/27/2014</a:t>
            </a:fld>
            <a:endParaRPr lang="en-US">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n-US">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B053C3E9-271D-4724-B811-F11AB6DE17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5067685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4 Marcador de fecha"/>
          <p:cNvSpPr>
            <a:spLocks noGrp="1"/>
          </p:cNvSpPr>
          <p:nvPr>
            <p:ph type="dt" sz="half" idx="10"/>
          </p:nvPr>
        </p:nvSpPr>
        <p:spPr/>
        <p:txBody>
          <a:bodyPr/>
          <a:lstStyle/>
          <a:p>
            <a:fld id="{27054CA5-84AF-469B-B5B6-F883A4E0B18B}" type="datetimeFigureOut">
              <a:rPr lang="en-US" smtClean="0">
                <a:solidFill>
                  <a:prstClr val="black">
                    <a:tint val="75000"/>
                  </a:prstClr>
                </a:solidFill>
              </a:rPr>
              <a:pPr/>
              <a:t>8/27/2014</a:t>
            </a:fld>
            <a:endParaRPr lang="en-US">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n-US">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B053C3E9-271D-4724-B811-F11AB6DE17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9694483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smtClean="0"/>
              <a:t>Click to edit Master title style</a:t>
            </a:r>
            <a:endParaRPr lang="en-US"/>
          </a:p>
        </p:txBody>
      </p:sp>
      <p:sp>
        <p:nvSpPr>
          <p:cNvPr id="3" name="2 Marcador de texto vertical"/>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3 Marcador de fecha"/>
          <p:cNvSpPr>
            <a:spLocks noGrp="1"/>
          </p:cNvSpPr>
          <p:nvPr>
            <p:ph type="dt" sz="half" idx="10"/>
          </p:nvPr>
        </p:nvSpPr>
        <p:spPr/>
        <p:txBody>
          <a:bodyPr/>
          <a:lstStyle/>
          <a:p>
            <a:fld id="{27054CA5-84AF-469B-B5B6-F883A4E0B18B}" type="datetimeFigureOut">
              <a:rPr lang="en-US" smtClean="0">
                <a:solidFill>
                  <a:prstClr val="black">
                    <a:tint val="75000"/>
                  </a:prstClr>
                </a:solidFill>
              </a:rPr>
              <a:pPr/>
              <a:t>8/27/2014</a:t>
            </a:fld>
            <a:endParaRPr lang="en-US">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n-US">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B053C3E9-271D-4724-B811-F11AB6DE17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9654960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3 Marcador de fecha"/>
          <p:cNvSpPr>
            <a:spLocks noGrp="1"/>
          </p:cNvSpPr>
          <p:nvPr>
            <p:ph type="dt" sz="half" idx="10"/>
          </p:nvPr>
        </p:nvSpPr>
        <p:spPr/>
        <p:txBody>
          <a:bodyPr/>
          <a:lstStyle/>
          <a:p>
            <a:fld id="{27054CA5-84AF-469B-B5B6-F883A4E0B18B}" type="datetimeFigureOut">
              <a:rPr lang="en-US" smtClean="0">
                <a:solidFill>
                  <a:prstClr val="black">
                    <a:tint val="75000"/>
                  </a:prstClr>
                </a:solidFill>
              </a:rPr>
              <a:pPr/>
              <a:t>8/27/2014</a:t>
            </a:fld>
            <a:endParaRPr lang="en-US">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n-US">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B053C3E9-271D-4724-B811-F11AB6DE17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1230982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4304617"/>
      </p:ext>
    </p:extLst>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extLst>
      <p:ext uri="{BB962C8B-B14F-4D97-AF65-F5344CB8AC3E}">
        <p14:creationId xmlns:p14="http://schemas.microsoft.com/office/powerpoint/2010/main" val="2480484619"/>
      </p:ext>
    </p:extLst>
  </p:cSld>
  <p:clrMapOvr>
    <a:masterClrMapping/>
  </p:clrMapOvr>
  <p:transition>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110479007"/>
      </p:ext>
    </p:extLst>
  </p:cSld>
  <p:clrMapOvr>
    <a:masterClrMapping/>
  </p:clrMapOvr>
  <p:transition>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851964062"/>
      </p:ext>
    </p:extLst>
  </p:cSld>
  <p:clrMapOvr>
    <a:masterClrMapping/>
  </p:clrMapOvr>
  <p:transition>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662657658"/>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smtClean="0"/>
              <a:t>Click to edit Master title style</a:t>
            </a:r>
            <a:endParaRPr lang="en-U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4 Marcador de fecha"/>
          <p:cNvSpPr>
            <a:spLocks noGrp="1"/>
          </p:cNvSpPr>
          <p:nvPr>
            <p:ph type="dt" sz="half" idx="10"/>
          </p:nvPr>
        </p:nvSpPr>
        <p:spPr/>
        <p:txBody>
          <a:bodyPr/>
          <a:lstStyle/>
          <a:p>
            <a:fld id="{FEAD4CC7-2DC5-483F-A2E2-37D2FA0F7909}" type="datetimeFigureOut">
              <a:rPr lang="en-US" smtClean="0">
                <a:solidFill>
                  <a:prstClr val="white">
                    <a:tint val="75000"/>
                  </a:prstClr>
                </a:solidFill>
              </a:rPr>
              <a:pPr/>
              <a:t>8/27/2014</a:t>
            </a:fld>
            <a:endParaRPr lang="en-US">
              <a:solidFill>
                <a:prstClr val="white">
                  <a:tint val="75000"/>
                </a:prstClr>
              </a:solidFill>
            </a:endParaRPr>
          </a:p>
        </p:txBody>
      </p:sp>
      <p:sp>
        <p:nvSpPr>
          <p:cNvPr id="6" name="5 Marcador de pie de página"/>
          <p:cNvSpPr>
            <a:spLocks noGrp="1"/>
          </p:cNvSpPr>
          <p:nvPr>
            <p:ph type="ftr" sz="quarter" idx="11"/>
          </p:nvPr>
        </p:nvSpPr>
        <p:spPr/>
        <p:txBody>
          <a:bodyPr/>
          <a:lstStyle/>
          <a:p>
            <a:endParaRPr lang="en-US">
              <a:solidFill>
                <a:prstClr val="white">
                  <a:tint val="75000"/>
                </a:prstClr>
              </a:solidFill>
            </a:endParaRPr>
          </a:p>
        </p:txBody>
      </p:sp>
      <p:sp>
        <p:nvSpPr>
          <p:cNvPr id="7" name="6 Marcador de número de diapositiva"/>
          <p:cNvSpPr>
            <a:spLocks noGrp="1"/>
          </p:cNvSpPr>
          <p:nvPr>
            <p:ph type="sldNum" sz="quarter" idx="12"/>
          </p:nvPr>
        </p:nvSpPr>
        <p:spPr/>
        <p:txBody>
          <a:bodyPr/>
          <a:lstStyle/>
          <a:p>
            <a:fld id="{F56415BF-F65A-4ECB-A3AB-180AEE3F4240}"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97842165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149259572"/>
      </p:ext>
    </p:extLst>
  </p:cSld>
  <p:clrMapOvr>
    <a:masterClrMapping/>
  </p:clrMapOvr>
  <p:transition>
    <p:fad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746767817"/>
      </p:ext>
    </p:extLst>
  </p:cSld>
  <p:clrMapOvr>
    <a:masterClrMapping/>
  </p:clrMapOvr>
  <p:transition>
    <p:fad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4611203"/>
      </p:ext>
    </p:extLst>
  </p:cSld>
  <p:clrMapOvr>
    <a:masterClrMapping/>
  </p:clrMapOvr>
  <p:transition>
    <p:fad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3796991308"/>
      </p:ext>
    </p:extLst>
  </p:cSld>
  <p:clrMapOvr>
    <a:masterClrMapping/>
  </p:clrMapOvr>
  <p:transition>
    <p:fade/>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172060328"/>
      </p:ext>
    </p:extLst>
  </p:cSld>
  <p:clrMapOvr>
    <a:masterClrMapping/>
  </p:clrMapOvr>
  <p:transition>
    <p:fade/>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extLst>
      <p:ext uri="{BB962C8B-B14F-4D97-AF65-F5344CB8AC3E}">
        <p14:creationId xmlns:p14="http://schemas.microsoft.com/office/powerpoint/2010/main" val="4088878136"/>
      </p:ext>
    </p:extLst>
  </p:cSld>
  <p:clrMapOvr>
    <a:masterClrMapping/>
  </p:clrMapOvr>
  <p:transition>
    <p:fade/>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extLst>
      <p:ext uri="{BB962C8B-B14F-4D97-AF65-F5344CB8AC3E}">
        <p14:creationId xmlns:p14="http://schemas.microsoft.com/office/powerpoint/2010/main" val="25120102"/>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n-US" smtClean="0"/>
              <a:t>Click to edit Master title style</a:t>
            </a:r>
            <a:endParaRPr lang="en-U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6 Marcador de fecha"/>
          <p:cNvSpPr>
            <a:spLocks noGrp="1"/>
          </p:cNvSpPr>
          <p:nvPr>
            <p:ph type="dt" sz="half" idx="10"/>
          </p:nvPr>
        </p:nvSpPr>
        <p:spPr/>
        <p:txBody>
          <a:bodyPr/>
          <a:lstStyle/>
          <a:p>
            <a:fld id="{FEAD4CC7-2DC5-483F-A2E2-37D2FA0F7909}" type="datetimeFigureOut">
              <a:rPr lang="en-US" smtClean="0">
                <a:solidFill>
                  <a:prstClr val="white">
                    <a:tint val="75000"/>
                  </a:prstClr>
                </a:solidFill>
              </a:rPr>
              <a:pPr/>
              <a:t>8/27/2014</a:t>
            </a:fld>
            <a:endParaRPr lang="en-US">
              <a:solidFill>
                <a:prstClr val="white">
                  <a:tint val="75000"/>
                </a:prstClr>
              </a:solidFill>
            </a:endParaRPr>
          </a:p>
        </p:txBody>
      </p:sp>
      <p:sp>
        <p:nvSpPr>
          <p:cNvPr id="8" name="7 Marcador de pie de página"/>
          <p:cNvSpPr>
            <a:spLocks noGrp="1"/>
          </p:cNvSpPr>
          <p:nvPr>
            <p:ph type="ftr" sz="quarter" idx="11"/>
          </p:nvPr>
        </p:nvSpPr>
        <p:spPr/>
        <p:txBody>
          <a:bodyPr/>
          <a:lstStyle/>
          <a:p>
            <a:endParaRPr lang="en-US">
              <a:solidFill>
                <a:prstClr val="white">
                  <a:tint val="75000"/>
                </a:prstClr>
              </a:solidFill>
            </a:endParaRPr>
          </a:p>
        </p:txBody>
      </p:sp>
      <p:sp>
        <p:nvSpPr>
          <p:cNvPr id="9" name="8 Marcador de número de diapositiva"/>
          <p:cNvSpPr>
            <a:spLocks noGrp="1"/>
          </p:cNvSpPr>
          <p:nvPr>
            <p:ph type="sldNum" sz="quarter" idx="12"/>
          </p:nvPr>
        </p:nvSpPr>
        <p:spPr/>
        <p:txBody>
          <a:bodyPr/>
          <a:lstStyle/>
          <a:p>
            <a:fld id="{F56415BF-F65A-4ECB-A3AB-180AEE3F4240}"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873183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smtClean="0"/>
              <a:t>Click to edit Master title style</a:t>
            </a:r>
            <a:endParaRPr lang="en-US"/>
          </a:p>
        </p:txBody>
      </p:sp>
      <p:sp>
        <p:nvSpPr>
          <p:cNvPr id="3" name="2 Marcador de fecha"/>
          <p:cNvSpPr>
            <a:spLocks noGrp="1"/>
          </p:cNvSpPr>
          <p:nvPr>
            <p:ph type="dt" sz="half" idx="10"/>
          </p:nvPr>
        </p:nvSpPr>
        <p:spPr/>
        <p:txBody>
          <a:bodyPr/>
          <a:lstStyle/>
          <a:p>
            <a:fld id="{FEAD4CC7-2DC5-483F-A2E2-37D2FA0F7909}" type="datetimeFigureOut">
              <a:rPr lang="en-US" smtClean="0">
                <a:solidFill>
                  <a:prstClr val="white">
                    <a:tint val="75000"/>
                  </a:prstClr>
                </a:solidFill>
              </a:rPr>
              <a:pPr/>
              <a:t>8/27/2014</a:t>
            </a:fld>
            <a:endParaRPr lang="en-US">
              <a:solidFill>
                <a:prstClr val="white">
                  <a:tint val="75000"/>
                </a:prstClr>
              </a:solidFill>
            </a:endParaRPr>
          </a:p>
        </p:txBody>
      </p:sp>
      <p:sp>
        <p:nvSpPr>
          <p:cNvPr id="4" name="3 Marcador de pie de página"/>
          <p:cNvSpPr>
            <a:spLocks noGrp="1"/>
          </p:cNvSpPr>
          <p:nvPr>
            <p:ph type="ftr" sz="quarter" idx="11"/>
          </p:nvPr>
        </p:nvSpPr>
        <p:spPr/>
        <p:txBody>
          <a:bodyPr/>
          <a:lstStyle/>
          <a:p>
            <a:endParaRPr lang="en-US">
              <a:solidFill>
                <a:prstClr val="white">
                  <a:tint val="75000"/>
                </a:prstClr>
              </a:solidFill>
            </a:endParaRPr>
          </a:p>
        </p:txBody>
      </p:sp>
      <p:sp>
        <p:nvSpPr>
          <p:cNvPr id="5" name="4 Marcador de número de diapositiva"/>
          <p:cNvSpPr>
            <a:spLocks noGrp="1"/>
          </p:cNvSpPr>
          <p:nvPr>
            <p:ph type="sldNum" sz="quarter" idx="12"/>
          </p:nvPr>
        </p:nvSpPr>
        <p:spPr/>
        <p:txBody>
          <a:bodyPr/>
          <a:lstStyle/>
          <a:p>
            <a:fld id="{F56415BF-F65A-4ECB-A3AB-180AEE3F4240}"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469930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EAD4CC7-2DC5-483F-A2E2-37D2FA0F7909}" type="datetimeFigureOut">
              <a:rPr lang="en-US" smtClean="0">
                <a:solidFill>
                  <a:prstClr val="white">
                    <a:tint val="75000"/>
                  </a:prstClr>
                </a:solidFill>
              </a:rPr>
              <a:pPr/>
              <a:t>8/27/2014</a:t>
            </a:fld>
            <a:endParaRPr lang="en-US">
              <a:solidFill>
                <a:prstClr val="white">
                  <a:tint val="75000"/>
                </a:prstClr>
              </a:solidFill>
            </a:endParaRPr>
          </a:p>
        </p:txBody>
      </p:sp>
      <p:sp>
        <p:nvSpPr>
          <p:cNvPr id="3" name="2 Marcador de pie de página"/>
          <p:cNvSpPr>
            <a:spLocks noGrp="1"/>
          </p:cNvSpPr>
          <p:nvPr>
            <p:ph type="ftr" sz="quarter" idx="11"/>
          </p:nvPr>
        </p:nvSpPr>
        <p:spPr/>
        <p:txBody>
          <a:bodyPr/>
          <a:lstStyle/>
          <a:p>
            <a:endParaRPr lang="en-US">
              <a:solidFill>
                <a:prstClr val="white">
                  <a:tint val="75000"/>
                </a:prstClr>
              </a:solidFill>
            </a:endParaRPr>
          </a:p>
        </p:txBody>
      </p:sp>
      <p:sp>
        <p:nvSpPr>
          <p:cNvPr id="4" name="3 Marcador de número de diapositiva"/>
          <p:cNvSpPr>
            <a:spLocks noGrp="1"/>
          </p:cNvSpPr>
          <p:nvPr>
            <p:ph type="sldNum" sz="quarter" idx="12"/>
          </p:nvPr>
        </p:nvSpPr>
        <p:spPr/>
        <p:txBody>
          <a:bodyPr/>
          <a:lstStyle/>
          <a:p>
            <a:fld id="{F56415BF-F65A-4ECB-A3AB-180AEE3F4240}"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393661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4 Marcador de fecha"/>
          <p:cNvSpPr>
            <a:spLocks noGrp="1"/>
          </p:cNvSpPr>
          <p:nvPr>
            <p:ph type="dt" sz="half" idx="10"/>
          </p:nvPr>
        </p:nvSpPr>
        <p:spPr/>
        <p:txBody>
          <a:bodyPr/>
          <a:lstStyle/>
          <a:p>
            <a:fld id="{FEAD4CC7-2DC5-483F-A2E2-37D2FA0F7909}" type="datetimeFigureOut">
              <a:rPr lang="en-US" smtClean="0">
                <a:solidFill>
                  <a:prstClr val="white">
                    <a:tint val="75000"/>
                  </a:prstClr>
                </a:solidFill>
              </a:rPr>
              <a:pPr/>
              <a:t>8/27/2014</a:t>
            </a:fld>
            <a:endParaRPr lang="en-US">
              <a:solidFill>
                <a:prstClr val="white">
                  <a:tint val="75000"/>
                </a:prstClr>
              </a:solidFill>
            </a:endParaRPr>
          </a:p>
        </p:txBody>
      </p:sp>
      <p:sp>
        <p:nvSpPr>
          <p:cNvPr id="6" name="5 Marcador de pie de página"/>
          <p:cNvSpPr>
            <a:spLocks noGrp="1"/>
          </p:cNvSpPr>
          <p:nvPr>
            <p:ph type="ftr" sz="quarter" idx="11"/>
          </p:nvPr>
        </p:nvSpPr>
        <p:spPr/>
        <p:txBody>
          <a:bodyPr/>
          <a:lstStyle/>
          <a:p>
            <a:endParaRPr lang="en-US">
              <a:solidFill>
                <a:prstClr val="white">
                  <a:tint val="75000"/>
                </a:prstClr>
              </a:solidFill>
            </a:endParaRPr>
          </a:p>
        </p:txBody>
      </p:sp>
      <p:sp>
        <p:nvSpPr>
          <p:cNvPr id="7" name="6 Marcador de número de diapositiva"/>
          <p:cNvSpPr>
            <a:spLocks noGrp="1"/>
          </p:cNvSpPr>
          <p:nvPr>
            <p:ph type="sldNum" sz="quarter" idx="12"/>
          </p:nvPr>
        </p:nvSpPr>
        <p:spPr/>
        <p:txBody>
          <a:bodyPr/>
          <a:lstStyle/>
          <a:p>
            <a:fld id="{F56415BF-F65A-4ECB-A3AB-180AEE3F4240}"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8741107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4 Marcador de fecha"/>
          <p:cNvSpPr>
            <a:spLocks noGrp="1"/>
          </p:cNvSpPr>
          <p:nvPr>
            <p:ph type="dt" sz="half" idx="10"/>
          </p:nvPr>
        </p:nvSpPr>
        <p:spPr/>
        <p:txBody>
          <a:bodyPr/>
          <a:lstStyle/>
          <a:p>
            <a:fld id="{FEAD4CC7-2DC5-483F-A2E2-37D2FA0F7909}" type="datetimeFigureOut">
              <a:rPr lang="en-US" smtClean="0">
                <a:solidFill>
                  <a:prstClr val="white">
                    <a:tint val="75000"/>
                  </a:prstClr>
                </a:solidFill>
              </a:rPr>
              <a:pPr/>
              <a:t>8/27/2014</a:t>
            </a:fld>
            <a:endParaRPr lang="en-US">
              <a:solidFill>
                <a:prstClr val="white">
                  <a:tint val="75000"/>
                </a:prstClr>
              </a:solidFill>
            </a:endParaRPr>
          </a:p>
        </p:txBody>
      </p:sp>
      <p:sp>
        <p:nvSpPr>
          <p:cNvPr id="6" name="5 Marcador de pie de página"/>
          <p:cNvSpPr>
            <a:spLocks noGrp="1"/>
          </p:cNvSpPr>
          <p:nvPr>
            <p:ph type="ftr" sz="quarter" idx="11"/>
          </p:nvPr>
        </p:nvSpPr>
        <p:spPr/>
        <p:txBody>
          <a:bodyPr/>
          <a:lstStyle/>
          <a:p>
            <a:endParaRPr lang="en-US">
              <a:solidFill>
                <a:prstClr val="white">
                  <a:tint val="75000"/>
                </a:prstClr>
              </a:solidFill>
            </a:endParaRPr>
          </a:p>
        </p:txBody>
      </p:sp>
      <p:sp>
        <p:nvSpPr>
          <p:cNvPr id="7" name="6 Marcador de número de diapositiva"/>
          <p:cNvSpPr>
            <a:spLocks noGrp="1"/>
          </p:cNvSpPr>
          <p:nvPr>
            <p:ph type="sldNum" sz="quarter" idx="12"/>
          </p:nvPr>
        </p:nvSpPr>
        <p:spPr/>
        <p:txBody>
          <a:bodyPr/>
          <a:lstStyle/>
          <a:p>
            <a:fld id="{F56415BF-F65A-4ECB-A3AB-180AEE3F4240}"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621199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image" Target="../media/image5.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4.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3.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7.jpe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theme" Target="../theme/theme4.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2" Type="http://schemas.openxmlformats.org/officeDocument/2006/relationships/slideLayout" Target="../slideLayouts/slideLayout36.xml"/><Relationship Id="rId16" Type="http://schemas.openxmlformats.org/officeDocument/2006/relationships/image" Target="../media/image10.png"/><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5" Type="http://schemas.openxmlformats.org/officeDocument/2006/relationships/image" Target="../media/image4.png"/><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image" Target="../media/image9.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Haga clic para modificar el estilo de título del patrón</a:t>
            </a:r>
            <a:endParaRPr lang="en-U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n-U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4564BE-F9B0-4658-A092-4DBAAD6340B5}" type="datetimeFigureOut">
              <a:rPr lang="en-US" smtClean="0">
                <a:solidFill>
                  <a:prstClr val="white">
                    <a:tint val="75000"/>
                  </a:prstClr>
                </a:solidFill>
              </a:rPr>
              <a:pPr/>
              <a:t>8/27/2014</a:t>
            </a:fld>
            <a:endParaRPr lang="en-US">
              <a:solidFill>
                <a:prstClr val="white">
                  <a:tint val="75000"/>
                </a:prstClr>
              </a:solidFill>
            </a:endParaRP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white">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FB68A6-EA3B-4FE4-BCBF-4FB3439C33A9}"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73525586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fade/>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412220853"/>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descr="C:\Documents and Settings\user\Mis documentos\Mis imágenes\Open_Bible2.jpg"/>
          <p:cNvPicPr>
            <a:picLocks noChangeAspect="1" noChangeArrowheads="1"/>
          </p:cNvPicPr>
          <p:nvPr/>
        </p:nvPicPr>
        <p:blipFill>
          <a:blip r:embed="rId13" cstate="print"/>
          <a:srcRect/>
          <a:stretch>
            <a:fillRect/>
          </a:stretch>
        </p:blipFill>
        <p:spPr bwMode="auto">
          <a:xfrm>
            <a:off x="0" y="0"/>
            <a:ext cx="9144000" cy="6858000"/>
          </a:xfrm>
          <a:prstGeom prst="rect">
            <a:avLst/>
          </a:prstGeom>
          <a:noFill/>
        </p:spPr>
      </p:pic>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Haga clic para modificar el estilo de título del patrón</a:t>
            </a:r>
            <a:endParaRPr lang="en-US" dirty="0"/>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n-US" dirty="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054CA5-84AF-469B-B5B6-F883A4E0B18B}" type="datetimeFigureOut">
              <a:rPr lang="en-US" smtClean="0">
                <a:solidFill>
                  <a:prstClr val="black">
                    <a:tint val="75000"/>
                  </a:prstClr>
                </a:solidFill>
              </a:rPr>
              <a:pPr/>
              <a:t>8/27/2014</a:t>
            </a:fld>
            <a:endParaRPr lang="en-US">
              <a:solidFill>
                <a:prstClr val="black">
                  <a:tint val="75000"/>
                </a:prstClr>
              </a:solidFill>
            </a:endParaRP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53C3E9-271D-4724-B811-F11AB6DE17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96078538"/>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ransition>
    <p:fade/>
  </p:transition>
  <p:timing>
    <p:tnLst>
      <p:par>
        <p:cTn id="1" dur="indefinite" restart="never" nodeType="tmRoot"/>
      </p:par>
    </p:tnLst>
  </p:timing>
  <p:txStyles>
    <p:titleStyle>
      <a:lvl1pPr algn="ctr" defTabSz="914400" rtl="0" eaLnBrk="1" latinLnBrk="0" hangingPunct="1">
        <a:spcBef>
          <a:spcPct val="0"/>
        </a:spcBef>
        <a:buNone/>
        <a:defRPr sz="4400" kern="1200">
          <a:solidFill>
            <a:srgbClr val="FFC000"/>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84862833"/>
      </p:ext>
    </p:extLst>
  </p:cSld>
  <p:clrMap bg1="dk1" tx1="lt1" bg2="dk2" tx2="lt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7.xm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9.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1.xml"/><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3.xml"/><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6.xml"/><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7.xml"/><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8.xml"/><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3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30.xml"/><Relationship Id="rId1" Type="http://schemas.openxmlformats.org/officeDocument/2006/relationships/slideLayout" Target="../slideLayouts/slideLayout15.xml"/></Relationships>
</file>

<file path=ppt/slides/_rels/slide3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31.xml"/><Relationship Id="rId1" Type="http://schemas.openxmlformats.org/officeDocument/2006/relationships/slideLayout" Target="../slideLayouts/slideLayout1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40.xml"/><Relationship Id="rId1" Type="http://schemas.openxmlformats.org/officeDocument/2006/relationships/slideLayout" Target="../slideLayouts/slideLayout15.xml"/></Relationships>
</file>

<file path=ppt/slides/_rels/slide4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41.xml"/><Relationship Id="rId1" Type="http://schemas.openxmlformats.org/officeDocument/2006/relationships/slideLayout" Target="../slideLayouts/slideLayout15.xml"/></Relationships>
</file>

<file path=ppt/slides/_rels/slide4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42.xml"/><Relationship Id="rId1" Type="http://schemas.openxmlformats.org/officeDocument/2006/relationships/slideLayout" Target="../slideLayouts/slideLayout15.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5.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5.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5.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5.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5.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5.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5.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5.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38.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5.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5.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5.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38.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5.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5.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38.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5.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5.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38.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3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5.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5.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3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67464" cy="698992"/>
          </a:xfrm>
        </p:spPr>
        <p:txBody>
          <a:bodyPr/>
          <a:lstStyle/>
          <a:p>
            <a:pPr marL="58738" indent="-58738" algn="ctr"/>
            <a:r>
              <a:rPr lang="en-US" sz="6000" dirty="0" smtClean="0">
                <a:latin typeface="+mj-lt"/>
              </a:rPr>
              <a:t>In Granite or Ingrained: </a:t>
            </a:r>
            <a:endParaRPr lang="en-US" sz="6000" dirty="0">
              <a:latin typeface="+mj-lt"/>
            </a:endParaRPr>
          </a:p>
        </p:txBody>
      </p:sp>
      <p:sp>
        <p:nvSpPr>
          <p:cNvPr id="4" name="TextBox 3"/>
          <p:cNvSpPr txBox="1"/>
          <p:nvPr/>
        </p:nvSpPr>
        <p:spPr>
          <a:xfrm>
            <a:off x="457200" y="1447800"/>
            <a:ext cx="8305800" cy="1200329"/>
          </a:xfrm>
          <a:prstGeom prst="rect">
            <a:avLst/>
          </a:prstGeom>
          <a:noFill/>
        </p:spPr>
        <p:txBody>
          <a:bodyPr wrap="square" rtlCol="0">
            <a:spAutoFit/>
          </a:bodyPr>
          <a:lstStyle/>
          <a:p>
            <a:r>
              <a:rPr lang="en-US" sz="3600" dirty="0">
                <a:solidFill>
                  <a:srgbClr val="CCFFCC"/>
                </a:solidFill>
              </a:rPr>
              <a:t>What the Old and New Covenants Reveal About the Gospel, the Law and the Sabbath</a:t>
            </a:r>
          </a:p>
        </p:txBody>
      </p:sp>
      <p:sp>
        <p:nvSpPr>
          <p:cNvPr id="5" name="TextBox 4"/>
          <p:cNvSpPr txBox="1"/>
          <p:nvPr/>
        </p:nvSpPr>
        <p:spPr>
          <a:xfrm>
            <a:off x="5715000" y="2590800"/>
            <a:ext cx="2895600" cy="461665"/>
          </a:xfrm>
          <a:prstGeom prst="rect">
            <a:avLst/>
          </a:prstGeom>
          <a:noFill/>
        </p:spPr>
        <p:txBody>
          <a:bodyPr wrap="square" rtlCol="0">
            <a:spAutoFit/>
          </a:bodyPr>
          <a:lstStyle/>
          <a:p>
            <a:r>
              <a:rPr lang="en-US" sz="2400" dirty="0">
                <a:solidFill>
                  <a:srgbClr val="CCFFCC"/>
                </a:solidFill>
              </a:rPr>
              <a:t>Skip MacCarty, D. Min</a:t>
            </a:r>
          </a:p>
        </p:txBody>
      </p:sp>
      <p:sp>
        <p:nvSpPr>
          <p:cNvPr id="7" name="TextBox 6"/>
          <p:cNvSpPr txBox="1"/>
          <p:nvPr/>
        </p:nvSpPr>
        <p:spPr>
          <a:xfrm>
            <a:off x="4343400" y="3733800"/>
            <a:ext cx="4343400" cy="1938992"/>
          </a:xfrm>
          <a:prstGeom prst="rect">
            <a:avLst/>
          </a:prstGeom>
          <a:noFill/>
        </p:spPr>
        <p:txBody>
          <a:bodyPr wrap="square" rtlCol="0">
            <a:spAutoFit/>
          </a:bodyPr>
          <a:lstStyle/>
          <a:p>
            <a:r>
              <a:rPr lang="en-US" sz="3000" dirty="0">
                <a:solidFill>
                  <a:srgbClr val="CCFFCC"/>
                </a:solidFill>
              </a:rPr>
              <a:t>“The LORD Confides in those who fear him’ he makes his covenant known to them.”                </a:t>
            </a:r>
            <a:r>
              <a:rPr lang="en-US" sz="3000" b="1" dirty="0">
                <a:solidFill>
                  <a:srgbClr val="CCFFCC"/>
                </a:solidFill>
              </a:rPr>
              <a:t>Ps 25:14</a:t>
            </a:r>
          </a:p>
        </p:txBody>
      </p:sp>
    </p:spTree>
    <p:extLst>
      <p:ext uri="{BB962C8B-B14F-4D97-AF65-F5344CB8AC3E}">
        <p14:creationId xmlns:p14="http://schemas.microsoft.com/office/powerpoint/2010/main" val="91819680"/>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nvPr>
        </p:nvGraphicFramePr>
        <p:xfrm>
          <a:off x="0" y="1"/>
          <a:ext cx="9144000" cy="6995649"/>
        </p:xfrm>
        <a:graphic>
          <a:graphicData uri="http://schemas.openxmlformats.org/drawingml/2006/table">
            <a:tbl>
              <a:tblPr firstRow="1" bandRow="1">
                <a:tableStyleId>{AF606853-7671-496A-8E4F-DF71F8EC918B}</a:tableStyleId>
              </a:tblPr>
              <a:tblGrid>
                <a:gridCol w="2915816"/>
                <a:gridCol w="2880320"/>
                <a:gridCol w="3347864"/>
              </a:tblGrid>
              <a:tr h="1062747">
                <a:tc>
                  <a:txBody>
                    <a:bodyPr/>
                    <a:lstStyle/>
                    <a:p>
                      <a:pPr algn="ctr"/>
                      <a:r>
                        <a:rPr lang="en-US" sz="2800" cap="none" spc="0" dirty="0" err="1" smtClean="0">
                          <a:ln w="18415" cmpd="sng">
                            <a:solidFill>
                              <a:srgbClr val="FFFFFF"/>
                            </a:solidFill>
                            <a:prstDash val="solid"/>
                          </a:ln>
                          <a:effectLst>
                            <a:outerShdw blurRad="63500" dir="3600000" algn="tl" rotWithShape="0">
                              <a:srgbClr val="000000">
                                <a:alpha val="70000"/>
                              </a:srgbClr>
                            </a:outerShdw>
                          </a:effectLst>
                        </a:rPr>
                        <a:t>Abrahamic</a:t>
                      </a:r>
                      <a:r>
                        <a:rPr lang="en-US" sz="2800" cap="none" spc="0" dirty="0" smtClean="0">
                          <a:ln w="18415" cmpd="sng">
                            <a:solidFill>
                              <a:srgbClr val="FFFFFF"/>
                            </a:solidFill>
                            <a:prstDash val="solid"/>
                          </a:ln>
                          <a:effectLst>
                            <a:outerShdw blurRad="63500" dir="3600000" algn="tl" rotWithShape="0">
                              <a:srgbClr val="000000">
                                <a:alpha val="70000"/>
                              </a:srgbClr>
                            </a:outerShdw>
                          </a:effectLst>
                        </a:rPr>
                        <a:t> Covenant</a:t>
                      </a:r>
                      <a:endParaRPr lang="en-US" sz="2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a:txBody>
                    <a:bodyPr/>
                    <a:lstStyle/>
                    <a:p>
                      <a:pPr algn="ctr"/>
                      <a:r>
                        <a:rPr lang="en-US" sz="2800" cap="none" spc="0" dirty="0" smtClean="0">
                          <a:ln w="18415" cmpd="sng">
                            <a:solidFill>
                              <a:srgbClr val="FFFFFF"/>
                            </a:solidFill>
                            <a:prstDash val="solid"/>
                          </a:ln>
                          <a:effectLst>
                            <a:outerShdw blurRad="63500" dir="3600000" algn="tl" rotWithShape="0">
                              <a:srgbClr val="000000">
                                <a:alpha val="70000"/>
                              </a:srgbClr>
                            </a:outerShdw>
                          </a:effectLst>
                        </a:rPr>
                        <a:t>Sinai Covenant “Old Covenant”</a:t>
                      </a:r>
                      <a:endParaRPr lang="en-US" sz="2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a:txBody>
                    <a:bodyPr/>
                    <a:lstStyle/>
                    <a:p>
                      <a:pPr algn="ctr"/>
                      <a:r>
                        <a:rPr lang="en-US" sz="2800" cap="none" spc="0" dirty="0" smtClean="0">
                          <a:ln w="18415" cmpd="sng">
                            <a:solidFill>
                              <a:srgbClr val="FFFFFF"/>
                            </a:solidFill>
                            <a:prstDash val="solid"/>
                          </a:ln>
                          <a:effectLst>
                            <a:outerShdw blurRad="63500" dir="3600000" algn="tl" rotWithShape="0">
                              <a:srgbClr val="000000">
                                <a:alpha val="70000"/>
                              </a:srgbClr>
                            </a:outerShdw>
                          </a:effectLst>
                        </a:rPr>
                        <a:t>New Covenant</a:t>
                      </a:r>
                      <a:endParaRPr lang="en-US" sz="2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r>
              <a:tr h="2438260">
                <a:tc>
                  <a:txBody>
                    <a:bodyPr/>
                    <a:lstStyle/>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Promise/Faith</a:t>
                      </a: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marL="0" marR="0" lvl="0" indent="0" algn="ctr" defTabSz="914363" rtl="0" eaLnBrk="1" fontAlgn="auto" latinLnBrk="0" hangingPunct="1">
                        <a:lnSpc>
                          <a:spcPct val="100000"/>
                        </a:lnSpc>
                        <a:spcBef>
                          <a:spcPts val="0"/>
                        </a:spcBef>
                        <a:spcAft>
                          <a:spcPts val="0"/>
                        </a:spcAft>
                        <a:buClrTx/>
                        <a:buSzTx/>
                        <a:buFontTx/>
                        <a:buNone/>
                        <a:tabLst/>
                        <a:defRPr/>
                      </a:pPr>
                      <a:r>
                        <a:rPr kumimoji="0" lang="en-US" sz="2700" b="0"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rPr>
                        <a:t>Gen 15:6, 18</a:t>
                      </a: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txBody>
                  <a:tcPr/>
                </a:tc>
                <a:tc>
                  <a:txBody>
                    <a:bodyPr/>
                    <a:lstStyle/>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Law/Obedience</a:t>
                      </a: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Deut 4:12-13</a:t>
                      </a:r>
                    </a:p>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      5:2-3</a:t>
                      </a:r>
                      <a:endParaRPr lang="en-US" sz="27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a:txBody>
                    <a:bodyPr/>
                    <a:lstStyle/>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Promise/Faith</a:t>
                      </a:r>
                      <a:r>
                        <a:rPr lang="en-US" sz="2700" cap="none" spc="0" baseline="0" dirty="0" smtClean="0">
                          <a:ln w="18415" cmpd="sng">
                            <a:solidFill>
                              <a:srgbClr val="FFFFFF"/>
                            </a:solidFill>
                            <a:prstDash val="solid"/>
                          </a:ln>
                          <a:effectLst>
                            <a:outerShdw blurRad="63500" dir="3600000" algn="tl" rotWithShape="0">
                              <a:srgbClr val="000000">
                                <a:alpha val="70000"/>
                              </a:srgbClr>
                            </a:outerShdw>
                          </a:effectLst>
                        </a:rPr>
                        <a:t> </a:t>
                      </a:r>
                      <a:r>
                        <a:rPr lang="en-US" sz="2700" cap="none" spc="0" dirty="0" smtClean="0">
                          <a:ln w="18415" cmpd="sng">
                            <a:solidFill>
                              <a:srgbClr val="FFFFFF"/>
                            </a:solidFill>
                            <a:prstDash val="solid"/>
                          </a:ln>
                          <a:effectLst>
                            <a:outerShdw blurRad="63500" dir="3600000" algn="tl" rotWithShape="0">
                              <a:srgbClr val="000000">
                                <a:alpha val="70000"/>
                              </a:srgbClr>
                            </a:outerShdw>
                          </a:effectLst>
                        </a:rPr>
                        <a:t>Grace/Love</a:t>
                      </a:r>
                    </a:p>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Holy</a:t>
                      </a:r>
                      <a:r>
                        <a:rPr lang="en-US" sz="2700" cap="none" spc="0" baseline="0" dirty="0" smtClean="0">
                          <a:ln w="18415" cmpd="sng">
                            <a:solidFill>
                              <a:srgbClr val="FFFFFF"/>
                            </a:solidFill>
                            <a:prstDash val="solid"/>
                          </a:ln>
                          <a:effectLst>
                            <a:outerShdw blurRad="63500" dir="3600000" algn="tl" rotWithShape="0">
                              <a:srgbClr val="000000">
                                <a:alpha val="70000"/>
                              </a:srgbClr>
                            </a:outerShdw>
                          </a:effectLst>
                        </a:rPr>
                        <a:t> Spirit</a:t>
                      </a:r>
                    </a:p>
                    <a:p>
                      <a:pPr algn="ctr"/>
                      <a:endParaRPr lang="en-US" sz="2700" cap="none" spc="0" baseline="0" dirty="0" smtClean="0">
                        <a:ln w="18415" cmpd="sng">
                          <a:solidFill>
                            <a:srgbClr val="FFFFFF"/>
                          </a:solidFill>
                          <a:prstDash val="solid"/>
                        </a:ln>
                        <a:effectLst>
                          <a:outerShdw blurRad="63500" dir="3600000" algn="tl" rotWithShape="0">
                            <a:srgbClr val="000000">
                              <a:alpha val="70000"/>
                            </a:srgbClr>
                          </a:outerShdw>
                        </a:effectLst>
                      </a:endParaRPr>
                    </a:p>
                    <a:p>
                      <a:pPr algn="ctr"/>
                      <a:r>
                        <a:rPr lang="en-US" sz="2700" cap="none" spc="0" baseline="0" dirty="0" smtClean="0">
                          <a:ln w="18415" cmpd="sng">
                            <a:solidFill>
                              <a:srgbClr val="FFFFFF"/>
                            </a:solidFill>
                            <a:prstDash val="solid"/>
                          </a:ln>
                          <a:effectLst>
                            <a:outerShdw blurRad="63500" dir="3600000" algn="tl" rotWithShape="0">
                              <a:srgbClr val="000000">
                                <a:alpha val="70000"/>
                              </a:srgbClr>
                            </a:outerShdw>
                          </a:effectLst>
                        </a:rPr>
                        <a:t>Heb  8:7-9, 13</a:t>
                      </a:r>
                    </a:p>
                  </a:txBody>
                  <a:tcPr/>
                </a:tc>
              </a:tr>
              <a:tr h="3372582">
                <a:tc gridSpan="3">
                  <a:txBody>
                    <a:bodyPr/>
                    <a:lstStyle/>
                    <a:p>
                      <a:pPr marL="0" marR="0" lvl="0" indent="354013"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US" sz="800" b="0"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endParaRPr>
                    </a:p>
                    <a:p>
                      <a:endParaRPr lang="en-US" sz="19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hMerge="1">
                  <a:txBody>
                    <a:bodyPr/>
                    <a:lstStyle/>
                    <a:p>
                      <a:endParaRPr lang="en-US" sz="19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hMerge="1">
                  <a:txBody>
                    <a:bodyPr/>
                    <a:lstStyle/>
                    <a:p>
                      <a:endParaRPr lang="en-US" sz="19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r>
            </a:tbl>
          </a:graphicData>
        </a:graphic>
      </p:graphicFrame>
      <p:sp>
        <p:nvSpPr>
          <p:cNvPr id="5" name="TextBox 4"/>
          <p:cNvSpPr txBox="1"/>
          <p:nvPr/>
        </p:nvSpPr>
        <p:spPr>
          <a:xfrm>
            <a:off x="533400" y="4343400"/>
            <a:ext cx="8001000" cy="1200329"/>
          </a:xfrm>
          <a:prstGeom prst="rect">
            <a:avLst/>
          </a:prstGeom>
          <a:noFill/>
        </p:spPr>
        <p:txBody>
          <a:bodyPr wrap="square" rtlCol="0">
            <a:spAutoFit/>
          </a:bodyPr>
          <a:lstStyle/>
          <a:p>
            <a:pPr algn="ctr"/>
            <a:r>
              <a:rPr lang="en-US" sz="3600" dirty="0">
                <a:solidFill>
                  <a:srgbClr val="FFFFFF"/>
                </a:solidFill>
              </a:rPr>
              <a:t>Evangelical Model of the Covenants</a:t>
            </a:r>
          </a:p>
          <a:p>
            <a:pPr algn="ctr"/>
            <a:r>
              <a:rPr lang="en-US" sz="3600" dirty="0">
                <a:solidFill>
                  <a:srgbClr val="FFFFFF"/>
                </a:solidFill>
              </a:rPr>
              <a:t>Especially the Old and New Covenants</a:t>
            </a:r>
          </a:p>
        </p:txBody>
      </p:sp>
    </p:spTree>
    <p:extLst>
      <p:ext uri="{BB962C8B-B14F-4D97-AF65-F5344CB8AC3E}">
        <p14:creationId xmlns:p14="http://schemas.microsoft.com/office/powerpoint/2010/main" val="3301801032"/>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oses-and-the-ten-comandments.jpg"/>
          <p:cNvPicPr>
            <a:picLocks noChangeAspect="1"/>
          </p:cNvPicPr>
          <p:nvPr/>
        </p:nvPicPr>
        <p:blipFill>
          <a:blip r:embed="rId3" cstate="print"/>
          <a:stretch>
            <a:fillRect/>
          </a:stretch>
        </p:blipFill>
        <p:spPr>
          <a:xfrm>
            <a:off x="0" y="0"/>
            <a:ext cx="9144000" cy="6858000"/>
          </a:xfrm>
          <a:prstGeom prst="rect">
            <a:avLst/>
          </a:prstGeom>
        </p:spPr>
      </p:pic>
      <p:sp>
        <p:nvSpPr>
          <p:cNvPr id="2" name="Title 1"/>
          <p:cNvSpPr>
            <a:spLocks noGrp="1"/>
          </p:cNvSpPr>
          <p:nvPr>
            <p:ph type="title"/>
          </p:nvPr>
        </p:nvSpPr>
        <p:spPr>
          <a:xfrm>
            <a:off x="381000" y="478203"/>
            <a:ext cx="8382000" cy="664797"/>
          </a:xfrm>
        </p:spPr>
        <p:txBody>
          <a:bodyPr/>
          <a:lstStyle/>
          <a:p>
            <a:r>
              <a:rPr lang="en-US" b="1" dirty="0" smtClean="0"/>
              <a:t>Romans 7:1-6</a:t>
            </a:r>
            <a:endParaRPr lang="en-US" dirty="0"/>
          </a:p>
        </p:txBody>
      </p:sp>
      <p:sp>
        <p:nvSpPr>
          <p:cNvPr id="3" name="Content Placeholder 2"/>
          <p:cNvSpPr>
            <a:spLocks noGrp="1"/>
          </p:cNvSpPr>
          <p:nvPr>
            <p:ph idx="1"/>
          </p:nvPr>
        </p:nvSpPr>
        <p:spPr>
          <a:xfrm>
            <a:off x="755576" y="2259211"/>
            <a:ext cx="7272808" cy="3462486"/>
          </a:xfrm>
          <a:solidFill>
            <a:schemeClr val="bg1">
              <a:alpha val="51000"/>
            </a:schemeClr>
          </a:solidFill>
        </p:spPr>
        <p:txBody>
          <a:bodyPr/>
          <a:lstStyle/>
          <a:p>
            <a:pPr marL="0" indent="0">
              <a:buNone/>
            </a:pPr>
            <a:r>
              <a:rPr lang="en-US" sz="2500" dirty="0">
                <a:ln w="50800"/>
                <a:effectLst>
                  <a:outerShdw blurRad="38100" dist="38100" dir="2700000" algn="tl">
                    <a:srgbClr val="000000">
                      <a:alpha val="43137"/>
                    </a:srgbClr>
                  </a:outerShdw>
                </a:effectLst>
              </a:rPr>
              <a:t>“</a:t>
            </a:r>
            <a:r>
              <a:rPr lang="en-US" sz="2500" baseline="30000" dirty="0" smtClean="0">
                <a:ln w="50800"/>
                <a:effectLst>
                  <a:outerShdw blurRad="38100" dist="38100" dir="2700000" algn="tl">
                    <a:srgbClr val="000000">
                      <a:alpha val="43137"/>
                    </a:srgbClr>
                  </a:outerShdw>
                </a:effectLst>
              </a:rPr>
              <a:t>1</a:t>
            </a:r>
            <a:r>
              <a:rPr lang="en-US" sz="2500" dirty="0" smtClean="0">
                <a:ln w="50800"/>
                <a:effectLst>
                  <a:outerShdw blurRad="38100" dist="38100" dir="2700000" algn="tl">
                    <a:srgbClr val="000000">
                      <a:alpha val="43137"/>
                    </a:srgbClr>
                  </a:outerShdw>
                </a:effectLst>
              </a:rPr>
              <a:t> Do you not know, brothers-- for I am speaking to men who know the law-- that the law has authority over a man only as long as he lives?  </a:t>
            </a:r>
            <a:r>
              <a:rPr lang="en-US" sz="2500" baseline="30000" dirty="0" smtClean="0">
                <a:ln w="50800"/>
                <a:effectLst>
                  <a:outerShdw blurRad="38100" dist="38100" dir="2700000" algn="tl">
                    <a:srgbClr val="000000">
                      <a:alpha val="43137"/>
                    </a:srgbClr>
                  </a:outerShdw>
                </a:effectLst>
              </a:rPr>
              <a:t>2</a:t>
            </a:r>
            <a:r>
              <a:rPr lang="en-US" sz="2500" dirty="0" smtClean="0">
                <a:ln w="50800"/>
                <a:effectLst>
                  <a:outerShdw blurRad="38100" dist="38100" dir="2700000" algn="tl">
                    <a:srgbClr val="000000">
                      <a:alpha val="43137"/>
                    </a:srgbClr>
                  </a:outerShdw>
                </a:effectLst>
              </a:rPr>
              <a:t> For example, by law a married woman is bound to her husband as long as he is alive, but if her husband dies, she is released from the law of marriage.  </a:t>
            </a:r>
            <a:r>
              <a:rPr lang="en-US" sz="2500" baseline="30000" dirty="0" smtClean="0">
                <a:ln w="50800"/>
                <a:effectLst>
                  <a:outerShdw blurRad="38100" dist="38100" dir="2700000" algn="tl">
                    <a:srgbClr val="000000">
                      <a:alpha val="43137"/>
                    </a:srgbClr>
                  </a:outerShdw>
                </a:effectLst>
              </a:rPr>
              <a:t>3</a:t>
            </a:r>
            <a:r>
              <a:rPr lang="en-US" sz="2500" dirty="0" smtClean="0">
                <a:ln w="50800"/>
                <a:effectLst>
                  <a:outerShdw blurRad="38100" dist="38100" dir="2700000" algn="tl">
                    <a:srgbClr val="000000">
                      <a:alpha val="43137"/>
                    </a:srgbClr>
                  </a:outerShdw>
                </a:effectLst>
              </a:rPr>
              <a:t> So then, if she marries another man while her husband is still alive, she is called an adulteress. But if her husband dies, she is released from that law and is not an adulteress, even though she marries another man.</a:t>
            </a:r>
            <a:r>
              <a:rPr lang="en-US" sz="2500" dirty="0" smtClean="0">
                <a:ln w="18415" cmpd="sng">
                  <a:solidFill>
                    <a:srgbClr val="FFFFFF"/>
                  </a:solidFill>
                  <a:prstDash val="solid"/>
                </a:ln>
                <a:solidFill>
                  <a:srgbClr val="FFFFFF"/>
                </a:solidFill>
                <a:effectLst>
                  <a:outerShdw blurRad="38100" dist="38100" dir="2700000" algn="tl">
                    <a:srgbClr val="000000">
                      <a:alpha val="43137"/>
                    </a:srgbClr>
                  </a:outerShdw>
                </a:effectLst>
              </a:rPr>
              <a:t> </a:t>
            </a:r>
            <a:endParaRPr lang="en-US" sz="2500" dirty="0">
              <a:ln w="18415" cmpd="sng">
                <a:solidFill>
                  <a:srgbClr val="FFFFFF"/>
                </a:solidFill>
                <a:prstDash val="solid"/>
              </a:ln>
              <a:solidFill>
                <a:srgbClr val="FFFFFF"/>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50341991"/>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oses-and-the-ten-comandments.jpg"/>
          <p:cNvPicPr>
            <a:picLocks noChangeAspect="1"/>
          </p:cNvPicPr>
          <p:nvPr/>
        </p:nvPicPr>
        <p:blipFill>
          <a:blip r:embed="rId3" cstate="print"/>
          <a:stretch>
            <a:fillRect/>
          </a:stretch>
        </p:blipFill>
        <p:spPr>
          <a:xfrm>
            <a:off x="0" y="0"/>
            <a:ext cx="9144000" cy="6858000"/>
          </a:xfrm>
          <a:prstGeom prst="rect">
            <a:avLst/>
          </a:prstGeom>
        </p:spPr>
      </p:pic>
      <p:sp>
        <p:nvSpPr>
          <p:cNvPr id="2" name="Title 1"/>
          <p:cNvSpPr>
            <a:spLocks noGrp="1"/>
          </p:cNvSpPr>
          <p:nvPr>
            <p:ph type="title"/>
          </p:nvPr>
        </p:nvSpPr>
        <p:spPr>
          <a:xfrm>
            <a:off x="381000" y="478203"/>
            <a:ext cx="8382000" cy="664797"/>
          </a:xfrm>
        </p:spPr>
        <p:txBody>
          <a:bodyPr/>
          <a:lstStyle/>
          <a:p>
            <a:r>
              <a:rPr lang="en-US" b="1" dirty="0" smtClean="0"/>
              <a:t>Romans 7:1-6</a:t>
            </a:r>
            <a:endParaRPr lang="en-US" dirty="0"/>
          </a:p>
        </p:txBody>
      </p:sp>
      <p:sp>
        <p:nvSpPr>
          <p:cNvPr id="3" name="Content Placeholder 2"/>
          <p:cNvSpPr>
            <a:spLocks noGrp="1"/>
          </p:cNvSpPr>
          <p:nvPr>
            <p:ph idx="1"/>
          </p:nvPr>
        </p:nvSpPr>
        <p:spPr>
          <a:xfrm>
            <a:off x="755576" y="2259211"/>
            <a:ext cx="7272808" cy="3462486"/>
          </a:xfrm>
          <a:solidFill>
            <a:schemeClr val="bg1">
              <a:alpha val="51000"/>
            </a:schemeClr>
          </a:solidFill>
        </p:spPr>
        <p:txBody>
          <a:bodyPr/>
          <a:lstStyle/>
          <a:p>
            <a:pPr marL="0" indent="0">
              <a:buNone/>
            </a:pPr>
            <a:r>
              <a:rPr lang="en-US" sz="2500" dirty="0" smtClean="0">
                <a:ln w="50800"/>
                <a:effectLst>
                  <a:outerShdw blurRad="38100" dist="38100" dir="2700000" algn="tl">
                    <a:srgbClr val="000000">
                      <a:alpha val="43137"/>
                    </a:srgbClr>
                  </a:outerShdw>
                </a:effectLst>
              </a:rPr>
              <a:t>“</a:t>
            </a:r>
            <a:r>
              <a:rPr lang="en-US" sz="2500" baseline="30000" dirty="0" smtClean="0">
                <a:ln w="50800"/>
                <a:effectLst>
                  <a:outerShdw blurRad="38100" dist="38100" dir="2700000" algn="tl">
                    <a:srgbClr val="000000">
                      <a:alpha val="43137"/>
                    </a:srgbClr>
                  </a:outerShdw>
                </a:effectLst>
              </a:rPr>
              <a:t>4</a:t>
            </a:r>
            <a:r>
              <a:rPr lang="en-US" sz="2500" dirty="0" smtClean="0">
                <a:ln w="50800"/>
                <a:effectLst>
                  <a:outerShdw blurRad="38100" dist="38100" dir="2700000" algn="tl">
                    <a:srgbClr val="000000">
                      <a:alpha val="43137"/>
                    </a:srgbClr>
                  </a:outerShdw>
                </a:effectLst>
              </a:rPr>
              <a:t> So, my brothers, you also died to the law through the body of Christ, that you might belong to another, to him who was raised from the dead, in order that we might bear fruit to God.  </a:t>
            </a:r>
            <a:r>
              <a:rPr lang="en-US" sz="2500" baseline="30000" dirty="0" smtClean="0">
                <a:ln w="50800"/>
                <a:effectLst>
                  <a:outerShdw blurRad="38100" dist="38100" dir="2700000" algn="tl">
                    <a:srgbClr val="000000">
                      <a:alpha val="43137"/>
                    </a:srgbClr>
                  </a:outerShdw>
                </a:effectLst>
              </a:rPr>
              <a:t>5</a:t>
            </a:r>
            <a:r>
              <a:rPr lang="en-US" sz="2500" dirty="0" smtClean="0">
                <a:ln w="50800"/>
                <a:effectLst>
                  <a:outerShdw blurRad="38100" dist="38100" dir="2700000" algn="tl">
                    <a:srgbClr val="000000">
                      <a:alpha val="43137"/>
                    </a:srgbClr>
                  </a:outerShdw>
                </a:effectLst>
              </a:rPr>
              <a:t> For when we were controlled by the sinful nature, the sinful passions aroused by the law were at work in our bodies, so that we bore fruit for death.  </a:t>
            </a:r>
            <a:r>
              <a:rPr lang="en-US" sz="2500" baseline="30000" dirty="0" smtClean="0">
                <a:ln w="50800"/>
                <a:effectLst>
                  <a:outerShdw blurRad="38100" dist="38100" dir="2700000" algn="tl">
                    <a:srgbClr val="000000">
                      <a:alpha val="43137"/>
                    </a:srgbClr>
                  </a:outerShdw>
                </a:effectLst>
              </a:rPr>
              <a:t>6</a:t>
            </a:r>
            <a:r>
              <a:rPr lang="en-US" sz="2500" dirty="0" smtClean="0">
                <a:ln w="50800"/>
                <a:effectLst>
                  <a:outerShdw blurRad="38100" dist="38100" dir="2700000" algn="tl">
                    <a:srgbClr val="000000">
                      <a:alpha val="43137"/>
                    </a:srgbClr>
                  </a:outerShdw>
                </a:effectLst>
              </a:rPr>
              <a:t> But now, by dying to what once bound us, we have been released from the law so that we serve in the new way of the Spirit, and not in the old way of the written code.”</a:t>
            </a:r>
            <a:endParaRPr lang="en-US" sz="2500" dirty="0">
              <a:ln w="5080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06267938"/>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6828978"/>
              </p:ext>
            </p:extLst>
          </p:nvPr>
        </p:nvGraphicFramePr>
        <p:xfrm>
          <a:off x="0" y="1"/>
          <a:ext cx="9144000" cy="6995649"/>
        </p:xfrm>
        <a:graphic>
          <a:graphicData uri="http://schemas.openxmlformats.org/drawingml/2006/table">
            <a:tbl>
              <a:tblPr firstRow="1" bandRow="1">
                <a:tableStyleId>{AF606853-7671-496A-8E4F-DF71F8EC918B}</a:tableStyleId>
              </a:tblPr>
              <a:tblGrid>
                <a:gridCol w="2915816"/>
                <a:gridCol w="2880320"/>
                <a:gridCol w="3347864"/>
              </a:tblGrid>
              <a:tr h="1062747">
                <a:tc>
                  <a:txBody>
                    <a:bodyPr/>
                    <a:lstStyle/>
                    <a:p>
                      <a:pPr algn="ctr"/>
                      <a:r>
                        <a:rPr lang="en-US" sz="2800" cap="none" spc="0" dirty="0" err="1" smtClean="0">
                          <a:ln w="18415" cmpd="sng">
                            <a:solidFill>
                              <a:srgbClr val="FFFFFF"/>
                            </a:solidFill>
                            <a:prstDash val="solid"/>
                          </a:ln>
                          <a:effectLst>
                            <a:outerShdw blurRad="63500" dir="3600000" algn="tl" rotWithShape="0">
                              <a:srgbClr val="000000">
                                <a:alpha val="70000"/>
                              </a:srgbClr>
                            </a:outerShdw>
                          </a:effectLst>
                        </a:rPr>
                        <a:t>Abrahamic</a:t>
                      </a:r>
                      <a:r>
                        <a:rPr lang="en-US" sz="2800" cap="none" spc="0" dirty="0" smtClean="0">
                          <a:ln w="18415" cmpd="sng">
                            <a:solidFill>
                              <a:srgbClr val="FFFFFF"/>
                            </a:solidFill>
                            <a:prstDash val="solid"/>
                          </a:ln>
                          <a:effectLst>
                            <a:outerShdw blurRad="63500" dir="3600000" algn="tl" rotWithShape="0">
                              <a:srgbClr val="000000">
                                <a:alpha val="70000"/>
                              </a:srgbClr>
                            </a:outerShdw>
                          </a:effectLst>
                        </a:rPr>
                        <a:t> Covenant</a:t>
                      </a:r>
                      <a:endParaRPr lang="en-US" sz="2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a:txBody>
                    <a:bodyPr/>
                    <a:lstStyle/>
                    <a:p>
                      <a:pPr algn="ctr"/>
                      <a:r>
                        <a:rPr lang="en-US" sz="2800" cap="none" spc="0" dirty="0" smtClean="0">
                          <a:ln w="18415" cmpd="sng">
                            <a:solidFill>
                              <a:srgbClr val="FFFFFF"/>
                            </a:solidFill>
                            <a:prstDash val="solid"/>
                          </a:ln>
                          <a:effectLst>
                            <a:outerShdw blurRad="63500" dir="3600000" algn="tl" rotWithShape="0">
                              <a:srgbClr val="000000">
                                <a:alpha val="70000"/>
                              </a:srgbClr>
                            </a:outerShdw>
                          </a:effectLst>
                        </a:rPr>
                        <a:t>Sinai Covenant “Old Covenant”</a:t>
                      </a:r>
                      <a:endParaRPr lang="en-US" sz="2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a:txBody>
                    <a:bodyPr/>
                    <a:lstStyle/>
                    <a:p>
                      <a:pPr algn="ctr"/>
                      <a:r>
                        <a:rPr lang="en-US" sz="2800" cap="none" spc="0" dirty="0" smtClean="0">
                          <a:ln w="18415" cmpd="sng">
                            <a:solidFill>
                              <a:srgbClr val="FFFFFF"/>
                            </a:solidFill>
                            <a:prstDash val="solid"/>
                          </a:ln>
                          <a:effectLst>
                            <a:outerShdw blurRad="63500" dir="3600000" algn="tl" rotWithShape="0">
                              <a:srgbClr val="000000">
                                <a:alpha val="70000"/>
                              </a:srgbClr>
                            </a:outerShdw>
                          </a:effectLst>
                        </a:rPr>
                        <a:t>New Covenant</a:t>
                      </a:r>
                      <a:endParaRPr lang="en-US" sz="2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r>
              <a:tr h="2438260">
                <a:tc>
                  <a:txBody>
                    <a:bodyPr/>
                    <a:lstStyle/>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Promise/Faith</a:t>
                      </a: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marL="0" marR="0" lvl="0" indent="0" algn="ctr" defTabSz="914363" rtl="0" eaLnBrk="1" fontAlgn="auto" latinLnBrk="0" hangingPunct="1">
                        <a:lnSpc>
                          <a:spcPct val="100000"/>
                        </a:lnSpc>
                        <a:spcBef>
                          <a:spcPts val="0"/>
                        </a:spcBef>
                        <a:spcAft>
                          <a:spcPts val="0"/>
                        </a:spcAft>
                        <a:buClrTx/>
                        <a:buSzTx/>
                        <a:buFontTx/>
                        <a:buNone/>
                        <a:tabLst/>
                        <a:defRPr/>
                      </a:pPr>
                      <a:r>
                        <a:rPr kumimoji="0" lang="en-US" sz="2700" b="0"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rPr>
                        <a:t>Gen 15:6, 18</a:t>
                      </a: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txBody>
                  <a:tcPr/>
                </a:tc>
                <a:tc>
                  <a:txBody>
                    <a:bodyPr/>
                    <a:lstStyle/>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Law/Obedience</a:t>
                      </a: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Deut 4:12-13</a:t>
                      </a:r>
                    </a:p>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      5:2-3</a:t>
                      </a:r>
                      <a:endParaRPr lang="en-US" sz="27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a:txBody>
                    <a:bodyPr/>
                    <a:lstStyle/>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Promise/Faith</a:t>
                      </a:r>
                      <a:r>
                        <a:rPr lang="en-US" sz="2700" cap="none" spc="0" baseline="0" dirty="0" smtClean="0">
                          <a:ln w="18415" cmpd="sng">
                            <a:solidFill>
                              <a:srgbClr val="FFFFFF"/>
                            </a:solidFill>
                            <a:prstDash val="solid"/>
                          </a:ln>
                          <a:effectLst>
                            <a:outerShdw blurRad="63500" dir="3600000" algn="tl" rotWithShape="0">
                              <a:srgbClr val="000000">
                                <a:alpha val="70000"/>
                              </a:srgbClr>
                            </a:outerShdw>
                          </a:effectLst>
                        </a:rPr>
                        <a:t> </a:t>
                      </a:r>
                      <a:r>
                        <a:rPr lang="en-US" sz="2700" cap="none" spc="0" dirty="0" smtClean="0">
                          <a:ln w="18415" cmpd="sng">
                            <a:solidFill>
                              <a:srgbClr val="FFFFFF"/>
                            </a:solidFill>
                            <a:prstDash val="solid"/>
                          </a:ln>
                          <a:effectLst>
                            <a:outerShdw blurRad="63500" dir="3600000" algn="tl" rotWithShape="0">
                              <a:srgbClr val="000000">
                                <a:alpha val="70000"/>
                              </a:srgbClr>
                            </a:outerShdw>
                          </a:effectLst>
                        </a:rPr>
                        <a:t>Grace/Love</a:t>
                      </a:r>
                    </a:p>
                    <a:p>
                      <a:pPr algn="ctr"/>
                      <a:endParaRPr lang="en-US" sz="2700" cap="none" spc="0" baseline="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baseline="0" dirty="0" smtClean="0">
                        <a:ln w="18415" cmpd="sng">
                          <a:solidFill>
                            <a:srgbClr val="FFFFFF"/>
                          </a:solidFill>
                          <a:prstDash val="solid"/>
                        </a:ln>
                        <a:effectLst>
                          <a:outerShdw blurRad="63500" dir="3600000" algn="tl" rotWithShape="0">
                            <a:srgbClr val="000000">
                              <a:alpha val="70000"/>
                            </a:srgbClr>
                          </a:outerShdw>
                        </a:effectLst>
                      </a:endParaRPr>
                    </a:p>
                    <a:p>
                      <a:pPr algn="ctr"/>
                      <a:r>
                        <a:rPr lang="en-US" sz="2700" cap="none" spc="0" baseline="0" dirty="0" smtClean="0">
                          <a:ln w="18415" cmpd="sng">
                            <a:solidFill>
                              <a:srgbClr val="FFFFFF"/>
                            </a:solidFill>
                            <a:prstDash val="solid"/>
                          </a:ln>
                          <a:effectLst>
                            <a:outerShdw blurRad="63500" dir="3600000" algn="tl" rotWithShape="0">
                              <a:srgbClr val="000000">
                                <a:alpha val="70000"/>
                              </a:srgbClr>
                            </a:outerShdw>
                          </a:effectLst>
                        </a:rPr>
                        <a:t>Heb  8:7-9, 13</a:t>
                      </a:r>
                    </a:p>
                  </a:txBody>
                  <a:tcPr/>
                </a:tc>
              </a:tr>
              <a:tr h="3372582">
                <a:tc gridSpan="3">
                  <a:txBody>
                    <a:bodyPr/>
                    <a:lstStyle/>
                    <a:p>
                      <a:pPr marL="0" marR="0" lvl="0" indent="354013"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US" sz="800" b="0"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endParaRPr>
                    </a:p>
                    <a:p>
                      <a:endParaRPr lang="en-US" sz="19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hMerge="1">
                  <a:txBody>
                    <a:bodyPr/>
                    <a:lstStyle/>
                    <a:p>
                      <a:endParaRPr lang="en-US" sz="19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hMerge="1">
                  <a:txBody>
                    <a:bodyPr/>
                    <a:lstStyle/>
                    <a:p>
                      <a:endParaRPr lang="en-US" sz="19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r>
            </a:tbl>
          </a:graphicData>
        </a:graphic>
      </p:graphicFrame>
      <p:sp>
        <p:nvSpPr>
          <p:cNvPr id="5" name="TextBox 4"/>
          <p:cNvSpPr txBox="1"/>
          <p:nvPr/>
        </p:nvSpPr>
        <p:spPr>
          <a:xfrm>
            <a:off x="533400" y="4343400"/>
            <a:ext cx="8001000" cy="1200329"/>
          </a:xfrm>
          <a:prstGeom prst="rect">
            <a:avLst/>
          </a:prstGeom>
          <a:noFill/>
        </p:spPr>
        <p:txBody>
          <a:bodyPr wrap="square" rtlCol="0">
            <a:spAutoFit/>
          </a:bodyPr>
          <a:lstStyle/>
          <a:p>
            <a:pPr algn="ctr"/>
            <a:r>
              <a:rPr lang="en-US" sz="3600" dirty="0">
                <a:solidFill>
                  <a:srgbClr val="FFFFFF"/>
                </a:solidFill>
              </a:rPr>
              <a:t>Evangelical Model of the Covenants</a:t>
            </a:r>
          </a:p>
          <a:p>
            <a:pPr algn="ctr"/>
            <a:r>
              <a:rPr lang="en-US" sz="3600" dirty="0">
                <a:solidFill>
                  <a:srgbClr val="FFFFFF"/>
                </a:solidFill>
              </a:rPr>
              <a:t>Especially the Old and New Covenants</a:t>
            </a:r>
          </a:p>
        </p:txBody>
      </p:sp>
      <p:sp>
        <p:nvSpPr>
          <p:cNvPr id="6" name="TextBox 5"/>
          <p:cNvSpPr txBox="1"/>
          <p:nvPr/>
        </p:nvSpPr>
        <p:spPr>
          <a:xfrm>
            <a:off x="2971800" y="1828800"/>
            <a:ext cx="2743200" cy="1046440"/>
          </a:xfrm>
          <a:prstGeom prst="rect">
            <a:avLst/>
          </a:prstGeom>
          <a:noFill/>
        </p:spPr>
        <p:txBody>
          <a:bodyPr wrap="square" rtlCol="0">
            <a:spAutoFit/>
          </a:bodyPr>
          <a:lstStyle/>
          <a:p>
            <a:pPr algn="ctr"/>
            <a:r>
              <a:rPr lang="en-US" sz="3100" b="1"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cs typeface="Arial" charset="0"/>
              </a:rPr>
              <a:t>“Married to the Law”</a:t>
            </a:r>
            <a:endParaRPr lang="en-US" sz="3100" b="1" dirty="0">
              <a:solidFill>
                <a:srgbClr val="FFFFFF"/>
              </a:solidFill>
            </a:endParaRPr>
          </a:p>
        </p:txBody>
      </p:sp>
      <p:sp>
        <p:nvSpPr>
          <p:cNvPr id="7" name="TextBox 6"/>
          <p:cNvSpPr txBox="1"/>
          <p:nvPr/>
        </p:nvSpPr>
        <p:spPr>
          <a:xfrm>
            <a:off x="6096000" y="1828800"/>
            <a:ext cx="2743200" cy="1046440"/>
          </a:xfrm>
          <a:prstGeom prst="rect">
            <a:avLst/>
          </a:prstGeom>
          <a:noFill/>
        </p:spPr>
        <p:txBody>
          <a:bodyPr wrap="square" rtlCol="0">
            <a:spAutoFit/>
          </a:bodyPr>
          <a:lstStyle/>
          <a:p>
            <a:pPr algn="ctr"/>
            <a:r>
              <a:rPr lang="en-US" sz="3100" b="1"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cs typeface="Arial" charset="0"/>
              </a:rPr>
              <a:t>“Married to Jesus”</a:t>
            </a:r>
            <a:endParaRPr lang="en-US" sz="3100" b="1" dirty="0">
              <a:solidFill>
                <a:srgbClr val="FFFFFF"/>
              </a:solidFill>
            </a:endParaRPr>
          </a:p>
        </p:txBody>
      </p:sp>
    </p:spTree>
    <p:extLst>
      <p:ext uri="{BB962C8B-B14F-4D97-AF65-F5344CB8AC3E}">
        <p14:creationId xmlns:p14="http://schemas.microsoft.com/office/powerpoint/2010/main" val="1056535846"/>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46887735"/>
              </p:ext>
            </p:extLst>
          </p:nvPr>
        </p:nvGraphicFramePr>
        <p:xfrm>
          <a:off x="0" y="1"/>
          <a:ext cx="9144000" cy="6995649"/>
        </p:xfrm>
        <a:graphic>
          <a:graphicData uri="http://schemas.openxmlformats.org/drawingml/2006/table">
            <a:tbl>
              <a:tblPr firstRow="1" bandRow="1">
                <a:tableStyleId>{AF606853-7671-496A-8E4F-DF71F8EC918B}</a:tableStyleId>
              </a:tblPr>
              <a:tblGrid>
                <a:gridCol w="2915816"/>
                <a:gridCol w="2880320"/>
                <a:gridCol w="3347864"/>
              </a:tblGrid>
              <a:tr h="1062747">
                <a:tc>
                  <a:txBody>
                    <a:bodyPr/>
                    <a:lstStyle/>
                    <a:p>
                      <a:pPr algn="ctr"/>
                      <a:r>
                        <a:rPr lang="en-US" sz="2800" cap="none" spc="0" dirty="0" err="1" smtClean="0">
                          <a:ln w="18415" cmpd="sng">
                            <a:solidFill>
                              <a:srgbClr val="FFFFFF"/>
                            </a:solidFill>
                            <a:prstDash val="solid"/>
                          </a:ln>
                          <a:effectLst>
                            <a:outerShdw blurRad="63500" dir="3600000" algn="tl" rotWithShape="0">
                              <a:srgbClr val="000000">
                                <a:alpha val="70000"/>
                              </a:srgbClr>
                            </a:outerShdw>
                          </a:effectLst>
                        </a:rPr>
                        <a:t>Abrahamic</a:t>
                      </a:r>
                      <a:r>
                        <a:rPr lang="en-US" sz="2800" cap="none" spc="0" dirty="0" smtClean="0">
                          <a:ln w="18415" cmpd="sng">
                            <a:solidFill>
                              <a:srgbClr val="FFFFFF"/>
                            </a:solidFill>
                            <a:prstDash val="solid"/>
                          </a:ln>
                          <a:effectLst>
                            <a:outerShdw blurRad="63500" dir="3600000" algn="tl" rotWithShape="0">
                              <a:srgbClr val="000000">
                                <a:alpha val="70000"/>
                              </a:srgbClr>
                            </a:outerShdw>
                          </a:effectLst>
                        </a:rPr>
                        <a:t> Covenant</a:t>
                      </a:r>
                      <a:endParaRPr lang="en-US" sz="2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a:txBody>
                    <a:bodyPr/>
                    <a:lstStyle/>
                    <a:p>
                      <a:pPr algn="ctr"/>
                      <a:r>
                        <a:rPr lang="en-US" sz="2800" cap="none" spc="0" dirty="0" smtClean="0">
                          <a:ln w="18415" cmpd="sng">
                            <a:solidFill>
                              <a:srgbClr val="FFFFFF"/>
                            </a:solidFill>
                            <a:prstDash val="solid"/>
                          </a:ln>
                          <a:effectLst>
                            <a:outerShdw blurRad="63500" dir="3600000" algn="tl" rotWithShape="0">
                              <a:srgbClr val="000000">
                                <a:alpha val="70000"/>
                              </a:srgbClr>
                            </a:outerShdw>
                          </a:effectLst>
                        </a:rPr>
                        <a:t>Sinai Covenant “Old Covenant”</a:t>
                      </a:r>
                      <a:endParaRPr lang="en-US" sz="2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a:txBody>
                    <a:bodyPr/>
                    <a:lstStyle/>
                    <a:p>
                      <a:pPr algn="ctr"/>
                      <a:r>
                        <a:rPr lang="en-US" sz="2800" cap="none" spc="0" dirty="0" smtClean="0">
                          <a:ln w="18415" cmpd="sng">
                            <a:solidFill>
                              <a:srgbClr val="FFFFFF"/>
                            </a:solidFill>
                            <a:prstDash val="solid"/>
                          </a:ln>
                          <a:effectLst>
                            <a:outerShdw blurRad="63500" dir="3600000" algn="tl" rotWithShape="0">
                              <a:srgbClr val="000000">
                                <a:alpha val="70000"/>
                              </a:srgbClr>
                            </a:outerShdw>
                          </a:effectLst>
                        </a:rPr>
                        <a:t>New Covenant</a:t>
                      </a:r>
                      <a:endParaRPr lang="en-US" sz="2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r>
              <a:tr h="2438260">
                <a:tc>
                  <a:txBody>
                    <a:bodyPr/>
                    <a:lstStyle/>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Promise/Faith</a:t>
                      </a: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marL="0" marR="0" lvl="0" indent="0" algn="ctr" defTabSz="914363" rtl="0" eaLnBrk="1" fontAlgn="auto" latinLnBrk="0" hangingPunct="1">
                        <a:lnSpc>
                          <a:spcPct val="100000"/>
                        </a:lnSpc>
                        <a:spcBef>
                          <a:spcPts val="0"/>
                        </a:spcBef>
                        <a:spcAft>
                          <a:spcPts val="0"/>
                        </a:spcAft>
                        <a:buClrTx/>
                        <a:buSzTx/>
                        <a:buFontTx/>
                        <a:buNone/>
                        <a:tabLst/>
                        <a:defRPr/>
                      </a:pPr>
                      <a:r>
                        <a:rPr kumimoji="0" lang="en-US" sz="2700" b="0"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rPr>
                        <a:t>Gen 15:6, 18</a:t>
                      </a: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txBody>
                  <a:tcPr/>
                </a:tc>
                <a:tc>
                  <a:txBody>
                    <a:bodyPr/>
                    <a:lstStyle/>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Law/Obedience</a:t>
                      </a: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Deut 4:12-13</a:t>
                      </a:r>
                    </a:p>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      5:2-3</a:t>
                      </a:r>
                      <a:endParaRPr lang="en-US" sz="27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a:txBody>
                    <a:bodyPr/>
                    <a:lstStyle/>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Promise/Faith</a:t>
                      </a:r>
                      <a:r>
                        <a:rPr lang="en-US" sz="2700" cap="none" spc="0" baseline="0" dirty="0" smtClean="0">
                          <a:ln w="18415" cmpd="sng">
                            <a:solidFill>
                              <a:srgbClr val="FFFFFF"/>
                            </a:solidFill>
                            <a:prstDash val="solid"/>
                          </a:ln>
                          <a:effectLst>
                            <a:outerShdw blurRad="63500" dir="3600000" algn="tl" rotWithShape="0">
                              <a:srgbClr val="000000">
                                <a:alpha val="70000"/>
                              </a:srgbClr>
                            </a:outerShdw>
                          </a:effectLst>
                        </a:rPr>
                        <a:t> </a:t>
                      </a:r>
                      <a:r>
                        <a:rPr lang="en-US" sz="2700" cap="none" spc="0" dirty="0" smtClean="0">
                          <a:ln w="18415" cmpd="sng">
                            <a:solidFill>
                              <a:srgbClr val="FFFFFF"/>
                            </a:solidFill>
                            <a:prstDash val="solid"/>
                          </a:ln>
                          <a:effectLst>
                            <a:outerShdw blurRad="63500" dir="3600000" algn="tl" rotWithShape="0">
                              <a:srgbClr val="000000">
                                <a:alpha val="70000"/>
                              </a:srgbClr>
                            </a:outerShdw>
                          </a:effectLst>
                        </a:rPr>
                        <a:t>Grace/Love</a:t>
                      </a:r>
                    </a:p>
                    <a:p>
                      <a:pPr algn="ctr"/>
                      <a:endParaRPr lang="en-US" sz="2700" cap="none" spc="0" baseline="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baseline="0" dirty="0" smtClean="0">
                        <a:ln w="18415" cmpd="sng">
                          <a:solidFill>
                            <a:srgbClr val="FFFFFF"/>
                          </a:solidFill>
                          <a:prstDash val="solid"/>
                        </a:ln>
                        <a:effectLst>
                          <a:outerShdw blurRad="63500" dir="3600000" algn="tl" rotWithShape="0">
                            <a:srgbClr val="000000">
                              <a:alpha val="70000"/>
                            </a:srgbClr>
                          </a:outerShdw>
                        </a:effectLst>
                      </a:endParaRPr>
                    </a:p>
                    <a:p>
                      <a:pPr algn="ctr"/>
                      <a:r>
                        <a:rPr lang="en-US" sz="2700" cap="none" spc="0" baseline="0" dirty="0" smtClean="0">
                          <a:ln w="18415" cmpd="sng">
                            <a:solidFill>
                              <a:srgbClr val="FFFFFF"/>
                            </a:solidFill>
                            <a:prstDash val="solid"/>
                          </a:ln>
                          <a:effectLst>
                            <a:outerShdw blurRad="63500" dir="3600000" algn="tl" rotWithShape="0">
                              <a:srgbClr val="000000">
                                <a:alpha val="70000"/>
                              </a:srgbClr>
                            </a:outerShdw>
                          </a:effectLst>
                        </a:rPr>
                        <a:t>Heb  8:7-9, 13</a:t>
                      </a:r>
                    </a:p>
                  </a:txBody>
                  <a:tcPr/>
                </a:tc>
              </a:tr>
              <a:tr h="3372582">
                <a:tc gridSpan="3">
                  <a:txBody>
                    <a:bodyPr/>
                    <a:lstStyle/>
                    <a:p>
                      <a:pPr marL="0" marR="0" lvl="0" indent="354013"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US" sz="800" b="0"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endParaRPr>
                    </a:p>
                    <a:p>
                      <a:endParaRPr lang="en-US" sz="19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hMerge="1">
                  <a:txBody>
                    <a:bodyPr/>
                    <a:lstStyle/>
                    <a:p>
                      <a:endParaRPr lang="en-US" sz="19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hMerge="1">
                  <a:txBody>
                    <a:bodyPr/>
                    <a:lstStyle/>
                    <a:p>
                      <a:endParaRPr lang="en-US" sz="19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r>
            </a:tbl>
          </a:graphicData>
        </a:graphic>
      </p:graphicFrame>
      <p:sp>
        <p:nvSpPr>
          <p:cNvPr id="5" name="TextBox 4"/>
          <p:cNvSpPr txBox="1"/>
          <p:nvPr/>
        </p:nvSpPr>
        <p:spPr>
          <a:xfrm>
            <a:off x="533400" y="4343400"/>
            <a:ext cx="8001000" cy="1200329"/>
          </a:xfrm>
          <a:prstGeom prst="rect">
            <a:avLst/>
          </a:prstGeom>
          <a:noFill/>
        </p:spPr>
        <p:txBody>
          <a:bodyPr wrap="square" rtlCol="0">
            <a:spAutoFit/>
          </a:bodyPr>
          <a:lstStyle/>
          <a:p>
            <a:pPr algn="ctr"/>
            <a:r>
              <a:rPr lang="en-US" sz="3600" dirty="0">
                <a:solidFill>
                  <a:srgbClr val="FFFFFF"/>
                </a:solidFill>
              </a:rPr>
              <a:t>Evangelical Model of the Covenants</a:t>
            </a:r>
          </a:p>
          <a:p>
            <a:pPr algn="ctr"/>
            <a:r>
              <a:rPr lang="en-US" sz="3600" dirty="0">
                <a:solidFill>
                  <a:srgbClr val="FFFFFF"/>
                </a:solidFill>
              </a:rPr>
              <a:t>Especially the Old and New Covenants</a:t>
            </a:r>
          </a:p>
        </p:txBody>
      </p:sp>
      <p:sp>
        <p:nvSpPr>
          <p:cNvPr id="6" name="TextBox 5"/>
          <p:cNvSpPr txBox="1"/>
          <p:nvPr/>
        </p:nvSpPr>
        <p:spPr>
          <a:xfrm>
            <a:off x="2971800" y="1828800"/>
            <a:ext cx="2743200" cy="1046440"/>
          </a:xfrm>
          <a:prstGeom prst="rect">
            <a:avLst/>
          </a:prstGeom>
          <a:noFill/>
        </p:spPr>
        <p:txBody>
          <a:bodyPr wrap="square" rtlCol="0">
            <a:spAutoFit/>
          </a:bodyPr>
          <a:lstStyle/>
          <a:p>
            <a:pPr algn="ctr"/>
            <a:r>
              <a:rPr lang="en-US" sz="3100" b="1"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cs typeface="Arial" charset="0"/>
              </a:rPr>
              <a:t>“Old way of the written code”</a:t>
            </a:r>
            <a:endParaRPr lang="en-US" sz="3100" b="1" dirty="0">
              <a:solidFill>
                <a:srgbClr val="FFFFFF"/>
              </a:solidFill>
            </a:endParaRPr>
          </a:p>
        </p:txBody>
      </p:sp>
      <p:sp>
        <p:nvSpPr>
          <p:cNvPr id="7" name="TextBox 6"/>
          <p:cNvSpPr txBox="1"/>
          <p:nvPr/>
        </p:nvSpPr>
        <p:spPr>
          <a:xfrm>
            <a:off x="6096000" y="1828800"/>
            <a:ext cx="2743200" cy="1046440"/>
          </a:xfrm>
          <a:prstGeom prst="rect">
            <a:avLst/>
          </a:prstGeom>
          <a:noFill/>
        </p:spPr>
        <p:txBody>
          <a:bodyPr wrap="square" rtlCol="0">
            <a:spAutoFit/>
          </a:bodyPr>
          <a:lstStyle/>
          <a:p>
            <a:pPr algn="ctr"/>
            <a:r>
              <a:rPr lang="en-US" sz="3100" b="1"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cs typeface="Arial" charset="0"/>
              </a:rPr>
              <a:t>“New way of the Spirit”</a:t>
            </a:r>
            <a:endParaRPr lang="en-US" sz="3100" b="1" dirty="0">
              <a:solidFill>
                <a:srgbClr val="FFFFFF"/>
              </a:solidFill>
            </a:endParaRPr>
          </a:p>
        </p:txBody>
      </p:sp>
    </p:spTree>
    <p:extLst>
      <p:ext uri="{BB962C8B-B14F-4D97-AF65-F5344CB8AC3E}">
        <p14:creationId xmlns:p14="http://schemas.microsoft.com/office/powerpoint/2010/main" val="250532346"/>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oses-and-the-ten-comandments.jpg"/>
          <p:cNvPicPr>
            <a:picLocks noChangeAspect="1"/>
          </p:cNvPicPr>
          <p:nvPr/>
        </p:nvPicPr>
        <p:blipFill>
          <a:blip r:embed="rId3" cstate="print"/>
          <a:stretch>
            <a:fillRect/>
          </a:stretch>
        </p:blipFill>
        <p:spPr>
          <a:xfrm>
            <a:off x="0" y="0"/>
            <a:ext cx="9144000" cy="6858000"/>
          </a:xfrm>
          <a:prstGeom prst="rect">
            <a:avLst/>
          </a:prstGeom>
        </p:spPr>
      </p:pic>
      <p:sp>
        <p:nvSpPr>
          <p:cNvPr id="3" name="Content Placeholder 2"/>
          <p:cNvSpPr>
            <a:spLocks noGrp="1"/>
          </p:cNvSpPr>
          <p:nvPr>
            <p:ph idx="1"/>
          </p:nvPr>
        </p:nvSpPr>
        <p:spPr>
          <a:xfrm>
            <a:off x="755576" y="2259211"/>
            <a:ext cx="7272808" cy="3102388"/>
          </a:xfrm>
          <a:solidFill>
            <a:schemeClr val="bg1">
              <a:alpha val="51000"/>
            </a:schemeClr>
          </a:solidFill>
        </p:spPr>
        <p:txBody>
          <a:bodyPr/>
          <a:lstStyle/>
          <a:p>
            <a:pPr marL="0" indent="0">
              <a:buNone/>
            </a:pPr>
            <a:r>
              <a:rPr lang="en-US" sz="2500" dirty="0" smtClean="0">
                <a:ln w="50800"/>
                <a:effectLst>
                  <a:outerShdw blurRad="38100" dist="38100" dir="2700000" algn="tl">
                    <a:srgbClr val="000000">
                      <a:alpha val="43137"/>
                    </a:srgbClr>
                  </a:outerShdw>
                </a:effectLst>
              </a:rPr>
              <a:t>“</a:t>
            </a:r>
            <a:r>
              <a:rPr lang="en-US" sz="2800" baseline="30000" dirty="0"/>
              <a:t>3</a:t>
            </a:r>
            <a:r>
              <a:rPr lang="en-US" sz="2800" dirty="0"/>
              <a:t> You show that you are a letter from Christ, the result of our ministry, written not with ink but with the Spirit of the living God, not on tablets of stone but on tablets of human hearts. </a:t>
            </a:r>
            <a:r>
              <a:rPr lang="en-US" sz="2800" baseline="30000" dirty="0" smtClean="0">
                <a:effectLst>
                  <a:outerShdw blurRad="38100" dist="38100" dir="2700000" algn="tl">
                    <a:srgbClr val="000000">
                      <a:alpha val="43137"/>
                    </a:srgbClr>
                  </a:outerShdw>
                </a:effectLst>
              </a:rPr>
              <a:t>4</a:t>
            </a:r>
            <a:r>
              <a:rPr lang="en-US" sz="2800" dirty="0" smtClean="0">
                <a:effectLst>
                  <a:outerShdw blurRad="38100" dist="38100" dir="2700000" algn="tl">
                    <a:srgbClr val="000000">
                      <a:alpha val="43137"/>
                    </a:srgbClr>
                  </a:outerShdw>
                </a:effectLst>
              </a:rPr>
              <a:t> </a:t>
            </a:r>
            <a:r>
              <a:rPr lang="en-US" sz="2800" dirty="0">
                <a:effectLst>
                  <a:outerShdw blurRad="38100" dist="38100" dir="2700000" algn="tl">
                    <a:srgbClr val="000000">
                      <a:alpha val="43137"/>
                    </a:srgbClr>
                  </a:outerShdw>
                </a:effectLst>
              </a:rPr>
              <a:t>Such confidence we have through Christ before </a:t>
            </a:r>
            <a:r>
              <a:rPr lang="en-US" sz="2800" dirty="0" smtClean="0">
                <a:effectLst>
                  <a:outerShdw blurRad="38100" dist="38100" dir="2700000" algn="tl">
                    <a:srgbClr val="000000">
                      <a:alpha val="43137"/>
                    </a:srgbClr>
                  </a:outerShdw>
                </a:effectLst>
              </a:rPr>
              <a:t>God…. </a:t>
            </a:r>
            <a:r>
              <a:rPr lang="en-US" sz="2800" baseline="30000" dirty="0" smtClean="0">
                <a:effectLst>
                  <a:outerShdw blurRad="38100" dist="38100" dir="2700000" algn="tl">
                    <a:srgbClr val="000000">
                      <a:alpha val="43137"/>
                    </a:srgbClr>
                  </a:outerShdw>
                </a:effectLst>
              </a:rPr>
              <a:t>6</a:t>
            </a:r>
            <a:r>
              <a:rPr lang="en-US" sz="2800" dirty="0" smtClean="0">
                <a:effectLst>
                  <a:outerShdw blurRad="38100" dist="38100" dir="2700000" algn="tl">
                    <a:srgbClr val="000000">
                      <a:alpha val="43137"/>
                    </a:srgbClr>
                  </a:outerShdw>
                </a:effectLst>
              </a:rPr>
              <a:t> He </a:t>
            </a:r>
            <a:r>
              <a:rPr lang="en-US" sz="2800" dirty="0">
                <a:effectLst>
                  <a:outerShdw blurRad="38100" dist="38100" dir="2700000" algn="tl">
                    <a:srgbClr val="000000">
                      <a:alpha val="43137"/>
                    </a:srgbClr>
                  </a:outerShdw>
                </a:effectLst>
              </a:rPr>
              <a:t>has made us competent as ministers of a new covenant—not of the letter but of the Spirit; for the letter kills, but the Spirit gives life.</a:t>
            </a:r>
            <a:endParaRPr lang="en-US" sz="2500" dirty="0">
              <a:ln w="50800"/>
              <a:effectLst>
                <a:outerShdw blurRad="38100" dist="38100" dir="2700000" algn="tl">
                  <a:srgbClr val="000000">
                    <a:alpha val="43137"/>
                  </a:srgbClr>
                </a:outerShdw>
              </a:effectLst>
            </a:endParaRPr>
          </a:p>
        </p:txBody>
      </p:sp>
      <p:sp>
        <p:nvSpPr>
          <p:cNvPr id="6" name="Title 1"/>
          <p:cNvSpPr>
            <a:spLocks noGrp="1"/>
          </p:cNvSpPr>
          <p:nvPr>
            <p:ph type="title"/>
          </p:nvPr>
        </p:nvSpPr>
        <p:spPr>
          <a:xfrm>
            <a:off x="381000" y="478203"/>
            <a:ext cx="8382000" cy="664797"/>
          </a:xfrm>
        </p:spPr>
        <p:txBody>
          <a:bodyPr/>
          <a:lstStyle/>
          <a:p>
            <a:r>
              <a:rPr lang="en-US" b="1" dirty="0"/>
              <a:t>2 Corinthians </a:t>
            </a:r>
            <a:r>
              <a:rPr lang="en-US" b="1" dirty="0" smtClean="0"/>
              <a:t>3:3-16</a:t>
            </a:r>
            <a:endParaRPr lang="en-US" dirty="0"/>
          </a:p>
        </p:txBody>
      </p:sp>
    </p:spTree>
    <p:extLst>
      <p:ext uri="{BB962C8B-B14F-4D97-AF65-F5344CB8AC3E}">
        <p14:creationId xmlns:p14="http://schemas.microsoft.com/office/powerpoint/2010/main" val="3154928549"/>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56602533"/>
              </p:ext>
            </p:extLst>
          </p:nvPr>
        </p:nvGraphicFramePr>
        <p:xfrm>
          <a:off x="0" y="1"/>
          <a:ext cx="9144000" cy="6995649"/>
        </p:xfrm>
        <a:graphic>
          <a:graphicData uri="http://schemas.openxmlformats.org/drawingml/2006/table">
            <a:tbl>
              <a:tblPr firstRow="1" bandRow="1">
                <a:tableStyleId>{AF606853-7671-496A-8E4F-DF71F8EC918B}</a:tableStyleId>
              </a:tblPr>
              <a:tblGrid>
                <a:gridCol w="2915816"/>
                <a:gridCol w="2880320"/>
                <a:gridCol w="3347864"/>
              </a:tblGrid>
              <a:tr h="1062747">
                <a:tc>
                  <a:txBody>
                    <a:bodyPr/>
                    <a:lstStyle/>
                    <a:p>
                      <a:pPr algn="ctr"/>
                      <a:r>
                        <a:rPr lang="en-US" sz="2800" cap="none" spc="0" dirty="0" err="1" smtClean="0">
                          <a:ln w="18415" cmpd="sng">
                            <a:solidFill>
                              <a:srgbClr val="FFFFFF"/>
                            </a:solidFill>
                            <a:prstDash val="solid"/>
                          </a:ln>
                          <a:effectLst>
                            <a:outerShdw blurRad="63500" dir="3600000" algn="tl" rotWithShape="0">
                              <a:srgbClr val="000000">
                                <a:alpha val="70000"/>
                              </a:srgbClr>
                            </a:outerShdw>
                          </a:effectLst>
                        </a:rPr>
                        <a:t>Abrahamic</a:t>
                      </a:r>
                      <a:r>
                        <a:rPr lang="en-US" sz="2800" cap="none" spc="0" dirty="0" smtClean="0">
                          <a:ln w="18415" cmpd="sng">
                            <a:solidFill>
                              <a:srgbClr val="FFFFFF"/>
                            </a:solidFill>
                            <a:prstDash val="solid"/>
                          </a:ln>
                          <a:effectLst>
                            <a:outerShdw blurRad="63500" dir="3600000" algn="tl" rotWithShape="0">
                              <a:srgbClr val="000000">
                                <a:alpha val="70000"/>
                              </a:srgbClr>
                            </a:outerShdw>
                          </a:effectLst>
                        </a:rPr>
                        <a:t> Covenant</a:t>
                      </a:r>
                      <a:endParaRPr lang="en-US" sz="2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a:txBody>
                    <a:bodyPr/>
                    <a:lstStyle/>
                    <a:p>
                      <a:pPr algn="ctr"/>
                      <a:r>
                        <a:rPr lang="en-US" sz="2800" cap="none" spc="0" dirty="0" smtClean="0">
                          <a:ln w="18415" cmpd="sng">
                            <a:solidFill>
                              <a:srgbClr val="FFFFFF"/>
                            </a:solidFill>
                            <a:prstDash val="solid"/>
                          </a:ln>
                          <a:effectLst>
                            <a:outerShdw blurRad="63500" dir="3600000" algn="tl" rotWithShape="0">
                              <a:srgbClr val="000000">
                                <a:alpha val="70000"/>
                              </a:srgbClr>
                            </a:outerShdw>
                          </a:effectLst>
                        </a:rPr>
                        <a:t>Sinai Covenant “Old Covenant”</a:t>
                      </a:r>
                      <a:endParaRPr lang="en-US" sz="2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a:txBody>
                    <a:bodyPr/>
                    <a:lstStyle/>
                    <a:p>
                      <a:pPr algn="ctr"/>
                      <a:r>
                        <a:rPr lang="en-US" sz="2800" cap="none" spc="0" dirty="0" smtClean="0">
                          <a:ln w="18415" cmpd="sng">
                            <a:solidFill>
                              <a:srgbClr val="FFFFFF"/>
                            </a:solidFill>
                            <a:prstDash val="solid"/>
                          </a:ln>
                          <a:effectLst>
                            <a:outerShdw blurRad="63500" dir="3600000" algn="tl" rotWithShape="0">
                              <a:srgbClr val="000000">
                                <a:alpha val="70000"/>
                              </a:srgbClr>
                            </a:outerShdw>
                          </a:effectLst>
                        </a:rPr>
                        <a:t>New Covenant</a:t>
                      </a:r>
                      <a:endParaRPr lang="en-US" sz="2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r>
              <a:tr h="2438260">
                <a:tc>
                  <a:txBody>
                    <a:bodyPr/>
                    <a:lstStyle/>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Promise/Faith</a:t>
                      </a: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marL="0" marR="0" lvl="0" indent="0" algn="ctr" defTabSz="914363" rtl="0" eaLnBrk="1" fontAlgn="auto" latinLnBrk="0" hangingPunct="1">
                        <a:lnSpc>
                          <a:spcPct val="100000"/>
                        </a:lnSpc>
                        <a:spcBef>
                          <a:spcPts val="0"/>
                        </a:spcBef>
                        <a:spcAft>
                          <a:spcPts val="0"/>
                        </a:spcAft>
                        <a:buClrTx/>
                        <a:buSzTx/>
                        <a:buFontTx/>
                        <a:buNone/>
                        <a:tabLst/>
                        <a:defRPr/>
                      </a:pPr>
                      <a:r>
                        <a:rPr kumimoji="0" lang="en-US" sz="2700" b="0"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rPr>
                        <a:t>Gen 15:6, 18</a:t>
                      </a: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txBody>
                  <a:tcPr/>
                </a:tc>
                <a:tc>
                  <a:txBody>
                    <a:bodyPr/>
                    <a:lstStyle/>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Law/Obedience</a:t>
                      </a: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Deut 4:12-13</a:t>
                      </a:r>
                    </a:p>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      5:2-3</a:t>
                      </a:r>
                      <a:endParaRPr lang="en-US" sz="27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a:txBody>
                    <a:bodyPr/>
                    <a:lstStyle/>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Promise/Faith</a:t>
                      </a:r>
                      <a:r>
                        <a:rPr lang="en-US" sz="2700" cap="none" spc="0" baseline="0" dirty="0" smtClean="0">
                          <a:ln w="18415" cmpd="sng">
                            <a:solidFill>
                              <a:srgbClr val="FFFFFF"/>
                            </a:solidFill>
                            <a:prstDash val="solid"/>
                          </a:ln>
                          <a:effectLst>
                            <a:outerShdw blurRad="63500" dir="3600000" algn="tl" rotWithShape="0">
                              <a:srgbClr val="000000">
                                <a:alpha val="70000"/>
                              </a:srgbClr>
                            </a:outerShdw>
                          </a:effectLst>
                        </a:rPr>
                        <a:t> </a:t>
                      </a:r>
                      <a:r>
                        <a:rPr lang="en-US" sz="2700" cap="none" spc="0" dirty="0" smtClean="0">
                          <a:ln w="18415" cmpd="sng">
                            <a:solidFill>
                              <a:srgbClr val="FFFFFF"/>
                            </a:solidFill>
                            <a:prstDash val="solid"/>
                          </a:ln>
                          <a:effectLst>
                            <a:outerShdw blurRad="63500" dir="3600000" algn="tl" rotWithShape="0">
                              <a:srgbClr val="000000">
                                <a:alpha val="70000"/>
                              </a:srgbClr>
                            </a:outerShdw>
                          </a:effectLst>
                        </a:rPr>
                        <a:t>Grace/Love</a:t>
                      </a:r>
                    </a:p>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Holy</a:t>
                      </a:r>
                      <a:r>
                        <a:rPr lang="en-US" sz="2700" cap="none" spc="0" baseline="0" dirty="0" smtClean="0">
                          <a:ln w="18415" cmpd="sng">
                            <a:solidFill>
                              <a:srgbClr val="FFFFFF"/>
                            </a:solidFill>
                            <a:prstDash val="solid"/>
                          </a:ln>
                          <a:effectLst>
                            <a:outerShdw blurRad="63500" dir="3600000" algn="tl" rotWithShape="0">
                              <a:srgbClr val="000000">
                                <a:alpha val="70000"/>
                              </a:srgbClr>
                            </a:outerShdw>
                          </a:effectLst>
                        </a:rPr>
                        <a:t> Spirit</a:t>
                      </a:r>
                    </a:p>
                    <a:p>
                      <a:pPr algn="ctr"/>
                      <a:endParaRPr lang="en-US" sz="2700" cap="none" spc="0" baseline="0" dirty="0" smtClean="0">
                        <a:ln w="18415" cmpd="sng">
                          <a:solidFill>
                            <a:srgbClr val="FFFFFF"/>
                          </a:solidFill>
                          <a:prstDash val="solid"/>
                        </a:ln>
                        <a:effectLst>
                          <a:outerShdw blurRad="63500" dir="3600000" algn="tl" rotWithShape="0">
                            <a:srgbClr val="000000">
                              <a:alpha val="70000"/>
                            </a:srgbClr>
                          </a:outerShdw>
                        </a:effectLst>
                      </a:endParaRPr>
                    </a:p>
                    <a:p>
                      <a:pPr algn="ctr"/>
                      <a:r>
                        <a:rPr lang="en-US" sz="2700" cap="none" spc="0" baseline="0" dirty="0" smtClean="0">
                          <a:ln w="18415" cmpd="sng">
                            <a:solidFill>
                              <a:srgbClr val="FFFFFF"/>
                            </a:solidFill>
                            <a:prstDash val="solid"/>
                          </a:ln>
                          <a:effectLst>
                            <a:outerShdw blurRad="63500" dir="3600000" algn="tl" rotWithShape="0">
                              <a:srgbClr val="000000">
                                <a:alpha val="70000"/>
                              </a:srgbClr>
                            </a:outerShdw>
                          </a:effectLst>
                        </a:rPr>
                        <a:t>Heb  8:7-9, 13</a:t>
                      </a:r>
                    </a:p>
                  </a:txBody>
                  <a:tcPr/>
                </a:tc>
              </a:tr>
              <a:tr h="3372582">
                <a:tc gridSpan="3">
                  <a:txBody>
                    <a:bodyPr/>
                    <a:lstStyle/>
                    <a:p>
                      <a:pPr marL="0" marR="0" lvl="0" indent="354013"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US" sz="800" b="0"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endParaRPr>
                    </a:p>
                    <a:p>
                      <a:endParaRPr lang="en-US" sz="19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hMerge="1">
                  <a:txBody>
                    <a:bodyPr/>
                    <a:lstStyle/>
                    <a:p>
                      <a:endParaRPr lang="en-US" sz="19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hMerge="1">
                  <a:txBody>
                    <a:bodyPr/>
                    <a:lstStyle/>
                    <a:p>
                      <a:endParaRPr lang="en-US" sz="19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r>
            </a:tbl>
          </a:graphicData>
        </a:graphic>
      </p:graphicFrame>
      <p:sp>
        <p:nvSpPr>
          <p:cNvPr id="5" name="TextBox 4"/>
          <p:cNvSpPr txBox="1"/>
          <p:nvPr/>
        </p:nvSpPr>
        <p:spPr>
          <a:xfrm>
            <a:off x="533400" y="4343400"/>
            <a:ext cx="8001000" cy="1200329"/>
          </a:xfrm>
          <a:prstGeom prst="rect">
            <a:avLst/>
          </a:prstGeom>
          <a:noFill/>
        </p:spPr>
        <p:txBody>
          <a:bodyPr wrap="square" rtlCol="0">
            <a:spAutoFit/>
          </a:bodyPr>
          <a:lstStyle/>
          <a:p>
            <a:pPr algn="ctr"/>
            <a:r>
              <a:rPr lang="en-US" sz="3600" dirty="0">
                <a:solidFill>
                  <a:srgbClr val="FFFFFF"/>
                </a:solidFill>
              </a:rPr>
              <a:t>Evangelical Model of the Covenants</a:t>
            </a:r>
          </a:p>
          <a:p>
            <a:pPr algn="ctr"/>
            <a:r>
              <a:rPr lang="en-US" sz="3600" dirty="0">
                <a:solidFill>
                  <a:srgbClr val="FFFFFF"/>
                </a:solidFill>
              </a:rPr>
              <a:t>Especially the Old and New Covenants</a:t>
            </a:r>
          </a:p>
        </p:txBody>
      </p:sp>
      <p:sp>
        <p:nvSpPr>
          <p:cNvPr id="6" name="TextBox 5"/>
          <p:cNvSpPr txBox="1"/>
          <p:nvPr/>
        </p:nvSpPr>
        <p:spPr>
          <a:xfrm>
            <a:off x="2971800" y="2286000"/>
            <a:ext cx="2743200" cy="569387"/>
          </a:xfrm>
          <a:prstGeom prst="rect">
            <a:avLst/>
          </a:prstGeom>
          <a:noFill/>
        </p:spPr>
        <p:txBody>
          <a:bodyPr wrap="square" rtlCol="0">
            <a:spAutoFit/>
          </a:bodyPr>
          <a:lstStyle/>
          <a:p>
            <a:pPr algn="ctr"/>
            <a:r>
              <a:rPr lang="en-US" sz="3100" b="1"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cs typeface="Arial" charset="0"/>
              </a:rPr>
              <a:t>“Letter that kills”</a:t>
            </a:r>
            <a:endParaRPr lang="en-US" sz="3100" b="1" dirty="0">
              <a:solidFill>
                <a:srgbClr val="FFFFFF"/>
              </a:solidFill>
            </a:endParaRPr>
          </a:p>
        </p:txBody>
      </p:sp>
      <p:sp>
        <p:nvSpPr>
          <p:cNvPr id="7" name="TextBox 6"/>
          <p:cNvSpPr txBox="1"/>
          <p:nvPr/>
        </p:nvSpPr>
        <p:spPr>
          <a:xfrm>
            <a:off x="6096000" y="2250013"/>
            <a:ext cx="2743200" cy="569387"/>
          </a:xfrm>
          <a:prstGeom prst="rect">
            <a:avLst/>
          </a:prstGeom>
          <a:noFill/>
        </p:spPr>
        <p:txBody>
          <a:bodyPr wrap="square" rtlCol="0">
            <a:spAutoFit/>
          </a:bodyPr>
          <a:lstStyle/>
          <a:p>
            <a:pPr algn="ctr"/>
            <a:r>
              <a:rPr lang="en-US" sz="3100" b="1"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cs typeface="Arial" charset="0"/>
              </a:rPr>
              <a:t>“Spirit gives life”</a:t>
            </a:r>
            <a:endParaRPr lang="en-US" sz="3100" b="1" dirty="0">
              <a:solidFill>
                <a:srgbClr val="FFFFFF"/>
              </a:solidFill>
            </a:endParaRPr>
          </a:p>
        </p:txBody>
      </p:sp>
    </p:spTree>
    <p:extLst>
      <p:ext uri="{BB962C8B-B14F-4D97-AF65-F5344CB8AC3E}">
        <p14:creationId xmlns:p14="http://schemas.microsoft.com/office/powerpoint/2010/main" val="801551219"/>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oses-and-the-ten-comandments.jpg"/>
          <p:cNvPicPr>
            <a:picLocks noChangeAspect="1"/>
          </p:cNvPicPr>
          <p:nvPr/>
        </p:nvPicPr>
        <p:blipFill>
          <a:blip r:embed="rId3" cstate="print"/>
          <a:stretch>
            <a:fillRect/>
          </a:stretch>
        </p:blipFill>
        <p:spPr>
          <a:xfrm>
            <a:off x="0" y="0"/>
            <a:ext cx="9144000" cy="6858000"/>
          </a:xfrm>
          <a:prstGeom prst="rect">
            <a:avLst/>
          </a:prstGeom>
        </p:spPr>
      </p:pic>
      <p:sp>
        <p:nvSpPr>
          <p:cNvPr id="3" name="Content Placeholder 2"/>
          <p:cNvSpPr>
            <a:spLocks noGrp="1"/>
          </p:cNvSpPr>
          <p:nvPr>
            <p:ph idx="1"/>
          </p:nvPr>
        </p:nvSpPr>
        <p:spPr>
          <a:xfrm>
            <a:off x="755576" y="2259211"/>
            <a:ext cx="7272808" cy="3490186"/>
          </a:xfrm>
          <a:solidFill>
            <a:schemeClr val="bg1">
              <a:alpha val="51000"/>
            </a:schemeClr>
          </a:solidFill>
        </p:spPr>
        <p:txBody>
          <a:bodyPr/>
          <a:lstStyle/>
          <a:p>
            <a:pPr marL="0" indent="0">
              <a:buNone/>
            </a:pPr>
            <a:r>
              <a:rPr lang="en-US" sz="2500" dirty="0" smtClean="0">
                <a:ln w="50800"/>
                <a:effectLst>
                  <a:outerShdw blurRad="38100" dist="38100" dir="2700000" algn="tl">
                    <a:srgbClr val="000000">
                      <a:alpha val="43137"/>
                    </a:srgbClr>
                  </a:outerShdw>
                </a:effectLst>
              </a:rPr>
              <a:t>“</a:t>
            </a:r>
            <a:r>
              <a:rPr lang="en-US" sz="2800" baseline="30000" dirty="0"/>
              <a:t>7</a:t>
            </a:r>
            <a:r>
              <a:rPr lang="en-US" sz="2800" dirty="0"/>
              <a:t> Now if the ministry that brought death, which was engraved in letters on stone, came with glory, so that the Israelites could not look steadily at the face of Moses because of its glory, transitory though it was, </a:t>
            </a:r>
            <a:r>
              <a:rPr lang="en-US" sz="2800" baseline="30000" dirty="0"/>
              <a:t>8</a:t>
            </a:r>
            <a:r>
              <a:rPr lang="en-US" sz="2800" dirty="0"/>
              <a:t> will not the ministry of the Spirit be even more glorious? </a:t>
            </a:r>
            <a:r>
              <a:rPr lang="en-US" sz="2800" baseline="30000" dirty="0"/>
              <a:t>9</a:t>
            </a:r>
            <a:r>
              <a:rPr lang="en-US" sz="2800" dirty="0"/>
              <a:t> If the ministry that brought condemnation was glorious, how much more glorious is the ministry that brings righteousness!</a:t>
            </a:r>
            <a:endParaRPr lang="en-US" sz="2500" dirty="0">
              <a:ln w="50800"/>
              <a:effectLst>
                <a:outerShdw blurRad="38100" dist="38100" dir="2700000" algn="tl">
                  <a:srgbClr val="000000">
                    <a:alpha val="43137"/>
                  </a:srgbClr>
                </a:outerShdw>
              </a:effectLst>
            </a:endParaRPr>
          </a:p>
        </p:txBody>
      </p:sp>
      <p:sp>
        <p:nvSpPr>
          <p:cNvPr id="6" name="Title 1"/>
          <p:cNvSpPr>
            <a:spLocks noGrp="1"/>
          </p:cNvSpPr>
          <p:nvPr>
            <p:ph type="title"/>
          </p:nvPr>
        </p:nvSpPr>
        <p:spPr>
          <a:xfrm>
            <a:off x="381000" y="478203"/>
            <a:ext cx="8382000" cy="664797"/>
          </a:xfrm>
        </p:spPr>
        <p:txBody>
          <a:bodyPr/>
          <a:lstStyle/>
          <a:p>
            <a:r>
              <a:rPr lang="en-US" b="1" dirty="0"/>
              <a:t>2 Corinthians </a:t>
            </a:r>
            <a:r>
              <a:rPr lang="en-US" b="1" dirty="0" smtClean="0"/>
              <a:t>3:3-16</a:t>
            </a:r>
            <a:endParaRPr lang="en-US" dirty="0"/>
          </a:p>
        </p:txBody>
      </p:sp>
    </p:spTree>
    <p:extLst>
      <p:ext uri="{BB962C8B-B14F-4D97-AF65-F5344CB8AC3E}">
        <p14:creationId xmlns:p14="http://schemas.microsoft.com/office/powerpoint/2010/main" val="2015215698"/>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74464313"/>
              </p:ext>
            </p:extLst>
          </p:nvPr>
        </p:nvGraphicFramePr>
        <p:xfrm>
          <a:off x="0" y="1"/>
          <a:ext cx="9144000" cy="6995649"/>
        </p:xfrm>
        <a:graphic>
          <a:graphicData uri="http://schemas.openxmlformats.org/drawingml/2006/table">
            <a:tbl>
              <a:tblPr firstRow="1" bandRow="1">
                <a:tableStyleId>{AF606853-7671-496A-8E4F-DF71F8EC918B}</a:tableStyleId>
              </a:tblPr>
              <a:tblGrid>
                <a:gridCol w="2915816"/>
                <a:gridCol w="2880320"/>
                <a:gridCol w="3347864"/>
              </a:tblGrid>
              <a:tr h="1062747">
                <a:tc>
                  <a:txBody>
                    <a:bodyPr/>
                    <a:lstStyle/>
                    <a:p>
                      <a:pPr algn="ctr"/>
                      <a:r>
                        <a:rPr lang="en-US" sz="2800" cap="none" spc="0" dirty="0" err="1" smtClean="0">
                          <a:ln w="18415" cmpd="sng">
                            <a:solidFill>
                              <a:srgbClr val="FFFFFF"/>
                            </a:solidFill>
                            <a:prstDash val="solid"/>
                          </a:ln>
                          <a:effectLst>
                            <a:outerShdw blurRad="63500" dir="3600000" algn="tl" rotWithShape="0">
                              <a:srgbClr val="000000">
                                <a:alpha val="70000"/>
                              </a:srgbClr>
                            </a:outerShdw>
                          </a:effectLst>
                        </a:rPr>
                        <a:t>Abrahamic</a:t>
                      </a:r>
                      <a:r>
                        <a:rPr lang="en-US" sz="2800" cap="none" spc="0" dirty="0" smtClean="0">
                          <a:ln w="18415" cmpd="sng">
                            <a:solidFill>
                              <a:srgbClr val="FFFFFF"/>
                            </a:solidFill>
                            <a:prstDash val="solid"/>
                          </a:ln>
                          <a:effectLst>
                            <a:outerShdw blurRad="63500" dir="3600000" algn="tl" rotWithShape="0">
                              <a:srgbClr val="000000">
                                <a:alpha val="70000"/>
                              </a:srgbClr>
                            </a:outerShdw>
                          </a:effectLst>
                        </a:rPr>
                        <a:t> Covenant</a:t>
                      </a:r>
                      <a:endParaRPr lang="en-US" sz="2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a:txBody>
                    <a:bodyPr/>
                    <a:lstStyle/>
                    <a:p>
                      <a:pPr algn="ctr"/>
                      <a:r>
                        <a:rPr lang="en-US" sz="2800" cap="none" spc="0" dirty="0" smtClean="0">
                          <a:ln w="18415" cmpd="sng">
                            <a:solidFill>
                              <a:srgbClr val="FFFFFF"/>
                            </a:solidFill>
                            <a:prstDash val="solid"/>
                          </a:ln>
                          <a:effectLst>
                            <a:outerShdw blurRad="63500" dir="3600000" algn="tl" rotWithShape="0">
                              <a:srgbClr val="000000">
                                <a:alpha val="70000"/>
                              </a:srgbClr>
                            </a:outerShdw>
                          </a:effectLst>
                        </a:rPr>
                        <a:t>Sinai Covenant “Old Covenant”</a:t>
                      </a:r>
                      <a:endParaRPr lang="en-US" sz="2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a:txBody>
                    <a:bodyPr/>
                    <a:lstStyle/>
                    <a:p>
                      <a:pPr algn="ctr"/>
                      <a:r>
                        <a:rPr lang="en-US" sz="2800" cap="none" spc="0" dirty="0" smtClean="0">
                          <a:ln w="18415" cmpd="sng">
                            <a:solidFill>
                              <a:srgbClr val="FFFFFF"/>
                            </a:solidFill>
                            <a:prstDash val="solid"/>
                          </a:ln>
                          <a:effectLst>
                            <a:outerShdw blurRad="63500" dir="3600000" algn="tl" rotWithShape="0">
                              <a:srgbClr val="000000">
                                <a:alpha val="70000"/>
                              </a:srgbClr>
                            </a:outerShdw>
                          </a:effectLst>
                        </a:rPr>
                        <a:t>New Covenant</a:t>
                      </a:r>
                      <a:endParaRPr lang="en-US" sz="2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r>
              <a:tr h="2438260">
                <a:tc>
                  <a:txBody>
                    <a:bodyPr/>
                    <a:lstStyle/>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Promise/Faith</a:t>
                      </a: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marL="0" marR="0" lvl="0" indent="0" algn="ctr" defTabSz="914363" rtl="0" eaLnBrk="1" fontAlgn="auto" latinLnBrk="0" hangingPunct="1">
                        <a:lnSpc>
                          <a:spcPct val="100000"/>
                        </a:lnSpc>
                        <a:spcBef>
                          <a:spcPts val="0"/>
                        </a:spcBef>
                        <a:spcAft>
                          <a:spcPts val="0"/>
                        </a:spcAft>
                        <a:buClrTx/>
                        <a:buSzTx/>
                        <a:buFontTx/>
                        <a:buNone/>
                        <a:tabLst/>
                        <a:defRPr/>
                      </a:pPr>
                      <a:r>
                        <a:rPr kumimoji="0" lang="en-US" sz="2700" b="0"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rPr>
                        <a:t>Gen 15:6, 18</a:t>
                      </a: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txBody>
                  <a:tcPr/>
                </a:tc>
                <a:tc>
                  <a:txBody>
                    <a:bodyPr/>
                    <a:lstStyle/>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Law/Obedience</a:t>
                      </a: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Deut 4:12-13</a:t>
                      </a:r>
                    </a:p>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      5:2-3</a:t>
                      </a:r>
                      <a:endParaRPr lang="en-US" sz="27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a:txBody>
                    <a:bodyPr/>
                    <a:lstStyle/>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Promise/Faith</a:t>
                      </a:r>
                      <a:r>
                        <a:rPr lang="en-US" sz="2700" cap="none" spc="0" baseline="0" dirty="0" smtClean="0">
                          <a:ln w="18415" cmpd="sng">
                            <a:solidFill>
                              <a:srgbClr val="FFFFFF"/>
                            </a:solidFill>
                            <a:prstDash val="solid"/>
                          </a:ln>
                          <a:effectLst>
                            <a:outerShdw blurRad="63500" dir="3600000" algn="tl" rotWithShape="0">
                              <a:srgbClr val="000000">
                                <a:alpha val="70000"/>
                              </a:srgbClr>
                            </a:outerShdw>
                          </a:effectLst>
                        </a:rPr>
                        <a:t> </a:t>
                      </a:r>
                      <a:r>
                        <a:rPr lang="en-US" sz="2700" cap="none" spc="0" dirty="0" smtClean="0">
                          <a:ln w="18415" cmpd="sng">
                            <a:solidFill>
                              <a:srgbClr val="FFFFFF"/>
                            </a:solidFill>
                            <a:prstDash val="solid"/>
                          </a:ln>
                          <a:effectLst>
                            <a:outerShdw blurRad="63500" dir="3600000" algn="tl" rotWithShape="0">
                              <a:srgbClr val="000000">
                                <a:alpha val="70000"/>
                              </a:srgbClr>
                            </a:outerShdw>
                          </a:effectLst>
                        </a:rPr>
                        <a:t>Grace/Love</a:t>
                      </a:r>
                    </a:p>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Holy</a:t>
                      </a:r>
                      <a:r>
                        <a:rPr lang="en-US" sz="2700" cap="none" spc="0" baseline="0" dirty="0" smtClean="0">
                          <a:ln w="18415" cmpd="sng">
                            <a:solidFill>
                              <a:srgbClr val="FFFFFF"/>
                            </a:solidFill>
                            <a:prstDash val="solid"/>
                          </a:ln>
                          <a:effectLst>
                            <a:outerShdw blurRad="63500" dir="3600000" algn="tl" rotWithShape="0">
                              <a:srgbClr val="000000">
                                <a:alpha val="70000"/>
                              </a:srgbClr>
                            </a:outerShdw>
                          </a:effectLst>
                        </a:rPr>
                        <a:t> Spirit</a:t>
                      </a:r>
                    </a:p>
                    <a:p>
                      <a:pPr algn="ctr"/>
                      <a:endParaRPr lang="en-US" sz="2700" cap="none" spc="0" baseline="0" dirty="0" smtClean="0">
                        <a:ln w="18415" cmpd="sng">
                          <a:solidFill>
                            <a:srgbClr val="FFFFFF"/>
                          </a:solidFill>
                          <a:prstDash val="solid"/>
                        </a:ln>
                        <a:effectLst>
                          <a:outerShdw blurRad="63500" dir="3600000" algn="tl" rotWithShape="0">
                            <a:srgbClr val="000000">
                              <a:alpha val="70000"/>
                            </a:srgbClr>
                          </a:outerShdw>
                        </a:effectLst>
                      </a:endParaRPr>
                    </a:p>
                    <a:p>
                      <a:pPr algn="ctr"/>
                      <a:r>
                        <a:rPr lang="en-US" sz="2700" cap="none" spc="0" baseline="0" dirty="0" smtClean="0">
                          <a:ln w="18415" cmpd="sng">
                            <a:solidFill>
                              <a:srgbClr val="FFFFFF"/>
                            </a:solidFill>
                            <a:prstDash val="solid"/>
                          </a:ln>
                          <a:effectLst>
                            <a:outerShdw blurRad="63500" dir="3600000" algn="tl" rotWithShape="0">
                              <a:srgbClr val="000000">
                                <a:alpha val="70000"/>
                              </a:srgbClr>
                            </a:outerShdw>
                          </a:effectLst>
                        </a:rPr>
                        <a:t>Heb  8:7-9, 13</a:t>
                      </a:r>
                    </a:p>
                  </a:txBody>
                  <a:tcPr/>
                </a:tc>
              </a:tr>
              <a:tr h="3372582">
                <a:tc gridSpan="3">
                  <a:txBody>
                    <a:bodyPr/>
                    <a:lstStyle/>
                    <a:p>
                      <a:pPr marL="0" marR="0" lvl="0" indent="354013"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US" sz="800" b="0"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endParaRPr>
                    </a:p>
                    <a:p>
                      <a:endParaRPr lang="en-US" sz="19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hMerge="1">
                  <a:txBody>
                    <a:bodyPr/>
                    <a:lstStyle/>
                    <a:p>
                      <a:endParaRPr lang="en-US" sz="19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hMerge="1">
                  <a:txBody>
                    <a:bodyPr/>
                    <a:lstStyle/>
                    <a:p>
                      <a:endParaRPr lang="en-US" sz="19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r>
            </a:tbl>
          </a:graphicData>
        </a:graphic>
      </p:graphicFrame>
      <p:sp>
        <p:nvSpPr>
          <p:cNvPr id="5" name="TextBox 4"/>
          <p:cNvSpPr txBox="1"/>
          <p:nvPr/>
        </p:nvSpPr>
        <p:spPr>
          <a:xfrm>
            <a:off x="533400" y="4343400"/>
            <a:ext cx="8001000" cy="1200329"/>
          </a:xfrm>
          <a:prstGeom prst="rect">
            <a:avLst/>
          </a:prstGeom>
          <a:noFill/>
        </p:spPr>
        <p:txBody>
          <a:bodyPr wrap="square" rtlCol="0">
            <a:spAutoFit/>
          </a:bodyPr>
          <a:lstStyle/>
          <a:p>
            <a:pPr algn="ctr"/>
            <a:r>
              <a:rPr lang="en-US" sz="3600" dirty="0">
                <a:solidFill>
                  <a:srgbClr val="FFFFFF"/>
                </a:solidFill>
              </a:rPr>
              <a:t>Evangelical Model of the Covenants</a:t>
            </a:r>
          </a:p>
          <a:p>
            <a:pPr algn="ctr"/>
            <a:r>
              <a:rPr lang="en-US" sz="3600" dirty="0">
                <a:solidFill>
                  <a:srgbClr val="FFFFFF"/>
                </a:solidFill>
              </a:rPr>
              <a:t>Especially the Old and New Covenants</a:t>
            </a:r>
          </a:p>
        </p:txBody>
      </p:sp>
      <p:sp>
        <p:nvSpPr>
          <p:cNvPr id="6" name="TextBox 5"/>
          <p:cNvSpPr txBox="1"/>
          <p:nvPr/>
        </p:nvSpPr>
        <p:spPr>
          <a:xfrm>
            <a:off x="2971800" y="2286000"/>
            <a:ext cx="2743200" cy="569387"/>
          </a:xfrm>
          <a:prstGeom prst="rect">
            <a:avLst/>
          </a:prstGeom>
          <a:noFill/>
        </p:spPr>
        <p:txBody>
          <a:bodyPr wrap="square" rtlCol="0">
            <a:spAutoFit/>
          </a:bodyPr>
          <a:lstStyle/>
          <a:p>
            <a:pPr algn="ctr"/>
            <a:r>
              <a:rPr lang="en-US" sz="3100" b="1"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cs typeface="Arial" charset="0"/>
              </a:rPr>
              <a:t>“Condemnation”</a:t>
            </a:r>
            <a:endParaRPr lang="en-US" sz="3100" b="1" dirty="0">
              <a:solidFill>
                <a:srgbClr val="FFFFFF"/>
              </a:solidFill>
            </a:endParaRPr>
          </a:p>
        </p:txBody>
      </p:sp>
      <p:sp>
        <p:nvSpPr>
          <p:cNvPr id="7" name="TextBox 6"/>
          <p:cNvSpPr txBox="1"/>
          <p:nvPr/>
        </p:nvSpPr>
        <p:spPr>
          <a:xfrm>
            <a:off x="6096000" y="2250013"/>
            <a:ext cx="2743200" cy="569387"/>
          </a:xfrm>
          <a:prstGeom prst="rect">
            <a:avLst/>
          </a:prstGeom>
          <a:noFill/>
        </p:spPr>
        <p:txBody>
          <a:bodyPr wrap="square" rtlCol="0">
            <a:spAutoFit/>
          </a:bodyPr>
          <a:lstStyle/>
          <a:p>
            <a:pPr algn="ctr"/>
            <a:r>
              <a:rPr lang="en-US" sz="3100" b="1"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cs typeface="Arial" charset="0"/>
              </a:rPr>
              <a:t>“Righteousness”</a:t>
            </a:r>
            <a:endParaRPr lang="en-US" sz="3100" b="1" dirty="0">
              <a:solidFill>
                <a:srgbClr val="FFFFFF"/>
              </a:solidFill>
            </a:endParaRPr>
          </a:p>
        </p:txBody>
      </p:sp>
    </p:spTree>
    <p:extLst>
      <p:ext uri="{BB962C8B-B14F-4D97-AF65-F5344CB8AC3E}">
        <p14:creationId xmlns:p14="http://schemas.microsoft.com/office/powerpoint/2010/main" val="809156004"/>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oses-and-the-ten-comandments.jpg"/>
          <p:cNvPicPr>
            <a:picLocks noChangeAspect="1"/>
          </p:cNvPicPr>
          <p:nvPr/>
        </p:nvPicPr>
        <p:blipFill>
          <a:blip r:embed="rId3" cstate="print"/>
          <a:stretch>
            <a:fillRect/>
          </a:stretch>
        </p:blipFill>
        <p:spPr>
          <a:xfrm>
            <a:off x="0" y="0"/>
            <a:ext cx="9144000" cy="6858000"/>
          </a:xfrm>
          <a:prstGeom prst="rect">
            <a:avLst/>
          </a:prstGeom>
        </p:spPr>
      </p:pic>
      <p:sp>
        <p:nvSpPr>
          <p:cNvPr id="3" name="Content Placeholder 2"/>
          <p:cNvSpPr>
            <a:spLocks noGrp="1"/>
          </p:cNvSpPr>
          <p:nvPr>
            <p:ph idx="1"/>
          </p:nvPr>
        </p:nvSpPr>
        <p:spPr>
          <a:xfrm>
            <a:off x="755576" y="2259211"/>
            <a:ext cx="7272808" cy="3102388"/>
          </a:xfrm>
          <a:solidFill>
            <a:schemeClr val="bg1">
              <a:alpha val="51000"/>
            </a:schemeClr>
          </a:solidFill>
        </p:spPr>
        <p:txBody>
          <a:bodyPr/>
          <a:lstStyle/>
          <a:p>
            <a:pPr marL="0" indent="0">
              <a:buNone/>
            </a:pPr>
            <a:r>
              <a:rPr lang="en-US" sz="2500" dirty="0" smtClean="0">
                <a:ln w="50800"/>
                <a:effectLst>
                  <a:outerShdw blurRad="38100" dist="38100" dir="2700000" algn="tl">
                    <a:srgbClr val="000000">
                      <a:alpha val="43137"/>
                    </a:srgbClr>
                  </a:outerShdw>
                </a:effectLst>
              </a:rPr>
              <a:t>“</a:t>
            </a:r>
            <a:r>
              <a:rPr lang="en-US" sz="2800" baseline="30000" dirty="0"/>
              <a:t>10</a:t>
            </a:r>
            <a:r>
              <a:rPr lang="en-US" sz="2800" dirty="0"/>
              <a:t> For what was glorious has no glory now in comparison with the surpassing glory. </a:t>
            </a:r>
            <a:r>
              <a:rPr lang="en-US" sz="2800" baseline="30000" dirty="0"/>
              <a:t>11</a:t>
            </a:r>
            <a:r>
              <a:rPr lang="en-US" sz="2800" dirty="0"/>
              <a:t> And if what was transitory came with glory, how much greater is the glory of that which lasts</a:t>
            </a:r>
            <a:r>
              <a:rPr lang="en-US" sz="2800" dirty="0" smtClean="0"/>
              <a:t>!                   </a:t>
            </a:r>
            <a:r>
              <a:rPr lang="en-US" sz="2800" baseline="30000" dirty="0" smtClean="0"/>
              <a:t>12</a:t>
            </a:r>
            <a:r>
              <a:rPr lang="en-US" sz="2800" dirty="0" smtClean="0"/>
              <a:t> </a:t>
            </a:r>
            <a:r>
              <a:rPr lang="en-US" sz="2800" dirty="0"/>
              <a:t>Therefore, since we have such a hope, we are very bold. </a:t>
            </a:r>
            <a:r>
              <a:rPr lang="en-US" sz="2800" baseline="30000" dirty="0"/>
              <a:t>13</a:t>
            </a:r>
            <a:r>
              <a:rPr lang="en-US" sz="2800" dirty="0"/>
              <a:t> We are not like Moses, who would put a veil over his face to prevent the Israelites from seeing the end of what was passing away. </a:t>
            </a:r>
          </a:p>
        </p:txBody>
      </p:sp>
      <p:sp>
        <p:nvSpPr>
          <p:cNvPr id="6" name="Title 1"/>
          <p:cNvSpPr>
            <a:spLocks noGrp="1"/>
          </p:cNvSpPr>
          <p:nvPr>
            <p:ph type="title"/>
          </p:nvPr>
        </p:nvSpPr>
        <p:spPr>
          <a:xfrm>
            <a:off x="381000" y="478203"/>
            <a:ext cx="8382000" cy="664797"/>
          </a:xfrm>
        </p:spPr>
        <p:txBody>
          <a:bodyPr/>
          <a:lstStyle/>
          <a:p>
            <a:r>
              <a:rPr lang="en-US" b="1" dirty="0"/>
              <a:t>2 Corinthians </a:t>
            </a:r>
            <a:r>
              <a:rPr lang="en-US" b="1" dirty="0" smtClean="0"/>
              <a:t>3:3-16</a:t>
            </a:r>
            <a:endParaRPr lang="en-US" dirty="0"/>
          </a:p>
        </p:txBody>
      </p:sp>
    </p:spTree>
    <p:extLst>
      <p:ext uri="{BB962C8B-B14F-4D97-AF65-F5344CB8AC3E}">
        <p14:creationId xmlns:p14="http://schemas.microsoft.com/office/powerpoint/2010/main" val="4291900047"/>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87008"/>
            <a:ext cx="8367464" cy="1994392"/>
          </a:xfrm>
        </p:spPr>
        <p:txBody>
          <a:bodyPr/>
          <a:lstStyle/>
          <a:p>
            <a:pPr marL="58738" indent="-58738" algn="ctr"/>
            <a:r>
              <a:rPr lang="en-US" sz="4800" dirty="0" smtClean="0">
                <a:solidFill>
                  <a:srgbClr val="CCFFCC"/>
                </a:solidFill>
                <a:latin typeface="+mj-lt"/>
              </a:rPr>
              <a:t>Why </a:t>
            </a:r>
            <a:r>
              <a:rPr lang="en-US" sz="4800" dirty="0">
                <a:solidFill>
                  <a:srgbClr val="CCFFCC"/>
                </a:solidFill>
                <a:latin typeface="+mj-lt"/>
              </a:rPr>
              <a:t>this study is important </a:t>
            </a:r>
            <a:r>
              <a:rPr lang="en-US" sz="4800" dirty="0" smtClean="0">
                <a:solidFill>
                  <a:srgbClr val="CCFFCC"/>
                </a:solidFill>
                <a:latin typeface="+mj-lt"/>
              </a:rPr>
              <a:t>                    for </a:t>
            </a:r>
            <a:r>
              <a:rPr lang="en-US" sz="4800" dirty="0">
                <a:solidFill>
                  <a:srgbClr val="CCFFCC"/>
                </a:solidFill>
                <a:latin typeface="+mj-lt"/>
              </a:rPr>
              <a:t>Seventh-day Adventists </a:t>
            </a:r>
            <a:br>
              <a:rPr lang="en-US" sz="4800" dirty="0">
                <a:solidFill>
                  <a:srgbClr val="CCFFCC"/>
                </a:solidFill>
                <a:latin typeface="+mj-lt"/>
              </a:rPr>
            </a:br>
            <a:endParaRPr lang="en-US" sz="4800" dirty="0">
              <a:solidFill>
                <a:srgbClr val="CCFFCC"/>
              </a:solidFill>
              <a:latin typeface="+mj-lt"/>
            </a:endParaRPr>
          </a:p>
        </p:txBody>
      </p:sp>
      <p:sp>
        <p:nvSpPr>
          <p:cNvPr id="3" name="TextBox 2"/>
          <p:cNvSpPr txBox="1"/>
          <p:nvPr/>
        </p:nvSpPr>
        <p:spPr>
          <a:xfrm>
            <a:off x="381000" y="76200"/>
            <a:ext cx="8305800" cy="923330"/>
          </a:xfrm>
          <a:prstGeom prst="rect">
            <a:avLst/>
          </a:prstGeom>
          <a:noFill/>
        </p:spPr>
        <p:txBody>
          <a:bodyPr wrap="square" rtlCol="0">
            <a:spAutoFit/>
          </a:bodyPr>
          <a:lstStyle/>
          <a:p>
            <a:pPr algn="ctr"/>
            <a:r>
              <a:rPr lang="en-US" sz="5400" dirty="0">
                <a:solidFill>
                  <a:srgbClr val="CCFF99"/>
                </a:solidFill>
              </a:rPr>
              <a:t>The Old and New Covenants</a:t>
            </a:r>
          </a:p>
        </p:txBody>
      </p:sp>
    </p:spTree>
    <p:extLst>
      <p:ext uri="{BB962C8B-B14F-4D97-AF65-F5344CB8AC3E}">
        <p14:creationId xmlns:p14="http://schemas.microsoft.com/office/powerpoint/2010/main" val="2407367316"/>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89612669"/>
              </p:ext>
            </p:extLst>
          </p:nvPr>
        </p:nvGraphicFramePr>
        <p:xfrm>
          <a:off x="0" y="1"/>
          <a:ext cx="9144000" cy="6995649"/>
        </p:xfrm>
        <a:graphic>
          <a:graphicData uri="http://schemas.openxmlformats.org/drawingml/2006/table">
            <a:tbl>
              <a:tblPr firstRow="1" bandRow="1">
                <a:tableStyleId>{AF606853-7671-496A-8E4F-DF71F8EC918B}</a:tableStyleId>
              </a:tblPr>
              <a:tblGrid>
                <a:gridCol w="2915816"/>
                <a:gridCol w="2880320"/>
                <a:gridCol w="3347864"/>
              </a:tblGrid>
              <a:tr h="1062747">
                <a:tc>
                  <a:txBody>
                    <a:bodyPr/>
                    <a:lstStyle/>
                    <a:p>
                      <a:pPr algn="ctr"/>
                      <a:r>
                        <a:rPr lang="en-US" sz="2800" cap="none" spc="0" dirty="0" err="1" smtClean="0">
                          <a:ln w="18415" cmpd="sng">
                            <a:solidFill>
                              <a:srgbClr val="FFFFFF"/>
                            </a:solidFill>
                            <a:prstDash val="solid"/>
                          </a:ln>
                          <a:effectLst>
                            <a:outerShdw blurRad="63500" dir="3600000" algn="tl" rotWithShape="0">
                              <a:srgbClr val="000000">
                                <a:alpha val="70000"/>
                              </a:srgbClr>
                            </a:outerShdw>
                          </a:effectLst>
                        </a:rPr>
                        <a:t>Abrahamic</a:t>
                      </a:r>
                      <a:r>
                        <a:rPr lang="en-US" sz="2800" cap="none" spc="0" dirty="0" smtClean="0">
                          <a:ln w="18415" cmpd="sng">
                            <a:solidFill>
                              <a:srgbClr val="FFFFFF"/>
                            </a:solidFill>
                            <a:prstDash val="solid"/>
                          </a:ln>
                          <a:effectLst>
                            <a:outerShdw blurRad="63500" dir="3600000" algn="tl" rotWithShape="0">
                              <a:srgbClr val="000000">
                                <a:alpha val="70000"/>
                              </a:srgbClr>
                            </a:outerShdw>
                          </a:effectLst>
                        </a:rPr>
                        <a:t> Covenant</a:t>
                      </a:r>
                      <a:endParaRPr lang="en-US" sz="2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a:txBody>
                    <a:bodyPr/>
                    <a:lstStyle/>
                    <a:p>
                      <a:pPr algn="ctr"/>
                      <a:r>
                        <a:rPr lang="en-US" sz="2800" cap="none" spc="0" dirty="0" smtClean="0">
                          <a:ln w="18415" cmpd="sng">
                            <a:solidFill>
                              <a:srgbClr val="FFFFFF"/>
                            </a:solidFill>
                            <a:prstDash val="solid"/>
                          </a:ln>
                          <a:effectLst>
                            <a:outerShdw blurRad="63500" dir="3600000" algn="tl" rotWithShape="0">
                              <a:srgbClr val="000000">
                                <a:alpha val="70000"/>
                              </a:srgbClr>
                            </a:outerShdw>
                          </a:effectLst>
                        </a:rPr>
                        <a:t>Sinai Covenant “Old Covenant”</a:t>
                      </a:r>
                      <a:endParaRPr lang="en-US" sz="2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a:txBody>
                    <a:bodyPr/>
                    <a:lstStyle/>
                    <a:p>
                      <a:pPr algn="ctr"/>
                      <a:r>
                        <a:rPr lang="en-US" sz="2800" cap="none" spc="0" dirty="0" smtClean="0">
                          <a:ln w="18415" cmpd="sng">
                            <a:solidFill>
                              <a:srgbClr val="FFFFFF"/>
                            </a:solidFill>
                            <a:prstDash val="solid"/>
                          </a:ln>
                          <a:effectLst>
                            <a:outerShdw blurRad="63500" dir="3600000" algn="tl" rotWithShape="0">
                              <a:srgbClr val="000000">
                                <a:alpha val="70000"/>
                              </a:srgbClr>
                            </a:outerShdw>
                          </a:effectLst>
                        </a:rPr>
                        <a:t>New Covenant</a:t>
                      </a:r>
                      <a:endParaRPr lang="en-US" sz="2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r>
              <a:tr h="2438260">
                <a:tc>
                  <a:txBody>
                    <a:bodyPr/>
                    <a:lstStyle/>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Promise/Faith</a:t>
                      </a: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marL="0" marR="0" lvl="0" indent="0" algn="ctr" defTabSz="914363" rtl="0" eaLnBrk="1" fontAlgn="auto" latinLnBrk="0" hangingPunct="1">
                        <a:lnSpc>
                          <a:spcPct val="100000"/>
                        </a:lnSpc>
                        <a:spcBef>
                          <a:spcPts val="0"/>
                        </a:spcBef>
                        <a:spcAft>
                          <a:spcPts val="0"/>
                        </a:spcAft>
                        <a:buClrTx/>
                        <a:buSzTx/>
                        <a:buFontTx/>
                        <a:buNone/>
                        <a:tabLst/>
                        <a:defRPr/>
                      </a:pPr>
                      <a:r>
                        <a:rPr kumimoji="0" lang="en-US" sz="2700" b="0"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rPr>
                        <a:t>Gen 15:6, 18</a:t>
                      </a: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txBody>
                  <a:tcPr/>
                </a:tc>
                <a:tc>
                  <a:txBody>
                    <a:bodyPr/>
                    <a:lstStyle/>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Law/Obedience</a:t>
                      </a: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Deut 4:12-13</a:t>
                      </a:r>
                    </a:p>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      5:2-3</a:t>
                      </a:r>
                      <a:endParaRPr lang="en-US" sz="27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a:txBody>
                    <a:bodyPr/>
                    <a:lstStyle/>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Promise/Faith</a:t>
                      </a:r>
                      <a:r>
                        <a:rPr lang="en-US" sz="2700" cap="none" spc="0" baseline="0" dirty="0" smtClean="0">
                          <a:ln w="18415" cmpd="sng">
                            <a:solidFill>
                              <a:srgbClr val="FFFFFF"/>
                            </a:solidFill>
                            <a:prstDash val="solid"/>
                          </a:ln>
                          <a:effectLst>
                            <a:outerShdw blurRad="63500" dir="3600000" algn="tl" rotWithShape="0">
                              <a:srgbClr val="000000">
                                <a:alpha val="70000"/>
                              </a:srgbClr>
                            </a:outerShdw>
                          </a:effectLst>
                        </a:rPr>
                        <a:t> </a:t>
                      </a:r>
                      <a:r>
                        <a:rPr lang="en-US" sz="2700" cap="none" spc="0" dirty="0" smtClean="0">
                          <a:ln w="18415" cmpd="sng">
                            <a:solidFill>
                              <a:srgbClr val="FFFFFF"/>
                            </a:solidFill>
                            <a:prstDash val="solid"/>
                          </a:ln>
                          <a:effectLst>
                            <a:outerShdw blurRad="63500" dir="3600000" algn="tl" rotWithShape="0">
                              <a:srgbClr val="000000">
                                <a:alpha val="70000"/>
                              </a:srgbClr>
                            </a:outerShdw>
                          </a:effectLst>
                        </a:rPr>
                        <a:t>Grace/Love</a:t>
                      </a:r>
                    </a:p>
                    <a:p>
                      <a:pPr algn="ctr"/>
                      <a:endParaRPr lang="en-US" sz="2700" cap="none" spc="0" baseline="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baseline="0" dirty="0" smtClean="0">
                        <a:ln w="18415" cmpd="sng">
                          <a:solidFill>
                            <a:srgbClr val="FFFFFF"/>
                          </a:solidFill>
                          <a:prstDash val="solid"/>
                        </a:ln>
                        <a:effectLst>
                          <a:outerShdw blurRad="63500" dir="3600000" algn="tl" rotWithShape="0">
                            <a:srgbClr val="000000">
                              <a:alpha val="70000"/>
                            </a:srgbClr>
                          </a:outerShdw>
                        </a:effectLst>
                      </a:endParaRPr>
                    </a:p>
                    <a:p>
                      <a:pPr algn="ctr"/>
                      <a:r>
                        <a:rPr lang="en-US" sz="2700" cap="none" spc="0" baseline="0" dirty="0" smtClean="0">
                          <a:ln w="18415" cmpd="sng">
                            <a:solidFill>
                              <a:srgbClr val="FFFFFF"/>
                            </a:solidFill>
                            <a:prstDash val="solid"/>
                          </a:ln>
                          <a:effectLst>
                            <a:outerShdw blurRad="63500" dir="3600000" algn="tl" rotWithShape="0">
                              <a:srgbClr val="000000">
                                <a:alpha val="70000"/>
                              </a:srgbClr>
                            </a:outerShdw>
                          </a:effectLst>
                        </a:rPr>
                        <a:t>Heb  8:7-9, 13</a:t>
                      </a:r>
                    </a:p>
                  </a:txBody>
                  <a:tcPr/>
                </a:tc>
              </a:tr>
              <a:tr h="3372582">
                <a:tc gridSpan="3">
                  <a:txBody>
                    <a:bodyPr/>
                    <a:lstStyle/>
                    <a:p>
                      <a:pPr marL="0" marR="0" lvl="0" indent="354013"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US" sz="800" b="0"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endParaRPr>
                    </a:p>
                    <a:p>
                      <a:endParaRPr lang="en-US" sz="19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hMerge="1">
                  <a:txBody>
                    <a:bodyPr/>
                    <a:lstStyle/>
                    <a:p>
                      <a:endParaRPr lang="en-US" sz="19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hMerge="1">
                  <a:txBody>
                    <a:bodyPr/>
                    <a:lstStyle/>
                    <a:p>
                      <a:endParaRPr lang="en-US" sz="19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r>
            </a:tbl>
          </a:graphicData>
        </a:graphic>
      </p:graphicFrame>
      <p:sp>
        <p:nvSpPr>
          <p:cNvPr id="5" name="TextBox 4"/>
          <p:cNvSpPr txBox="1"/>
          <p:nvPr/>
        </p:nvSpPr>
        <p:spPr>
          <a:xfrm>
            <a:off x="533400" y="4038600"/>
            <a:ext cx="8001000" cy="1415772"/>
          </a:xfrm>
          <a:prstGeom prst="rect">
            <a:avLst/>
          </a:prstGeom>
          <a:noFill/>
        </p:spPr>
        <p:txBody>
          <a:bodyPr wrap="square" rtlCol="0">
            <a:spAutoFit/>
          </a:bodyPr>
          <a:lstStyle/>
          <a:p>
            <a:pPr algn="ctr"/>
            <a:r>
              <a:rPr lang="en-US" sz="3600" dirty="0">
                <a:solidFill>
                  <a:srgbClr val="FFFFFF"/>
                </a:solidFill>
              </a:rPr>
              <a:t>Evangelical Model of the Covenants</a:t>
            </a:r>
          </a:p>
          <a:p>
            <a:pPr algn="ctr"/>
            <a:r>
              <a:rPr lang="en-US" sz="3600" dirty="0">
                <a:solidFill>
                  <a:srgbClr val="FFFFFF"/>
                </a:solidFill>
              </a:rPr>
              <a:t>Especially the Old and New Covenants</a:t>
            </a:r>
            <a:endParaRPr lang="en-US" sz="1400" dirty="0">
              <a:solidFill>
                <a:srgbClr val="FFFFFF"/>
              </a:solidFill>
            </a:endParaRPr>
          </a:p>
          <a:p>
            <a:pPr algn="ctr"/>
            <a:endParaRPr lang="en-US" sz="1400" dirty="0">
              <a:solidFill>
                <a:srgbClr val="FFFFFF"/>
              </a:solidFill>
            </a:endParaRPr>
          </a:p>
        </p:txBody>
      </p:sp>
      <p:sp>
        <p:nvSpPr>
          <p:cNvPr id="11" name="TextBox 10"/>
          <p:cNvSpPr txBox="1"/>
          <p:nvPr/>
        </p:nvSpPr>
        <p:spPr>
          <a:xfrm>
            <a:off x="2971800" y="1869013"/>
            <a:ext cx="2743200" cy="1046440"/>
          </a:xfrm>
          <a:prstGeom prst="rect">
            <a:avLst/>
          </a:prstGeom>
          <a:noFill/>
        </p:spPr>
        <p:txBody>
          <a:bodyPr wrap="square" rtlCol="0">
            <a:spAutoFit/>
          </a:bodyPr>
          <a:lstStyle/>
          <a:p>
            <a:pPr algn="ctr"/>
            <a:r>
              <a:rPr lang="en-US" sz="3100" b="1"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cs typeface="Arial" charset="0"/>
              </a:rPr>
              <a:t>“Transitory glory”?</a:t>
            </a:r>
            <a:endParaRPr lang="en-US" sz="3100" b="1" dirty="0">
              <a:solidFill>
                <a:srgbClr val="FFFFFF"/>
              </a:solidFill>
            </a:endParaRPr>
          </a:p>
        </p:txBody>
      </p:sp>
      <p:sp>
        <p:nvSpPr>
          <p:cNvPr id="12" name="TextBox 11"/>
          <p:cNvSpPr txBox="1"/>
          <p:nvPr/>
        </p:nvSpPr>
        <p:spPr>
          <a:xfrm>
            <a:off x="6096000" y="1828800"/>
            <a:ext cx="2743200" cy="1046440"/>
          </a:xfrm>
          <a:prstGeom prst="rect">
            <a:avLst/>
          </a:prstGeom>
          <a:noFill/>
        </p:spPr>
        <p:txBody>
          <a:bodyPr wrap="square" rtlCol="0">
            <a:spAutoFit/>
          </a:bodyPr>
          <a:lstStyle/>
          <a:p>
            <a:pPr algn="ctr"/>
            <a:r>
              <a:rPr lang="en-US" sz="3100" b="1"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cs typeface="Arial" charset="0"/>
              </a:rPr>
              <a:t>“Glory which lasts”?</a:t>
            </a:r>
            <a:endParaRPr lang="en-US" sz="3100" b="1" dirty="0">
              <a:solidFill>
                <a:srgbClr val="FFFFFF"/>
              </a:solidFill>
            </a:endParaRPr>
          </a:p>
        </p:txBody>
      </p:sp>
    </p:spTree>
    <p:extLst>
      <p:ext uri="{BB962C8B-B14F-4D97-AF65-F5344CB8AC3E}">
        <p14:creationId xmlns:p14="http://schemas.microsoft.com/office/powerpoint/2010/main" val="1214414953"/>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oses-and-the-ten-comandments.jpg"/>
          <p:cNvPicPr>
            <a:picLocks noChangeAspect="1"/>
          </p:cNvPicPr>
          <p:nvPr/>
        </p:nvPicPr>
        <p:blipFill>
          <a:blip r:embed="rId3" cstate="print"/>
          <a:stretch>
            <a:fillRect/>
          </a:stretch>
        </p:blipFill>
        <p:spPr>
          <a:xfrm>
            <a:off x="0" y="0"/>
            <a:ext cx="9144000" cy="6858000"/>
          </a:xfrm>
          <a:prstGeom prst="rect">
            <a:avLst/>
          </a:prstGeom>
        </p:spPr>
      </p:pic>
      <p:sp>
        <p:nvSpPr>
          <p:cNvPr id="3" name="Content Placeholder 2"/>
          <p:cNvSpPr>
            <a:spLocks noGrp="1"/>
          </p:cNvSpPr>
          <p:nvPr>
            <p:ph idx="1"/>
          </p:nvPr>
        </p:nvSpPr>
        <p:spPr>
          <a:xfrm>
            <a:off x="755576" y="2259211"/>
            <a:ext cx="7272808" cy="2714589"/>
          </a:xfrm>
          <a:solidFill>
            <a:schemeClr val="bg1">
              <a:alpha val="51000"/>
            </a:schemeClr>
          </a:solidFill>
        </p:spPr>
        <p:txBody>
          <a:bodyPr/>
          <a:lstStyle/>
          <a:p>
            <a:pPr marL="0" indent="0">
              <a:buNone/>
            </a:pPr>
            <a:r>
              <a:rPr lang="en-US" sz="2500" dirty="0" smtClean="0">
                <a:ln w="50800"/>
                <a:effectLst>
                  <a:outerShdw blurRad="38100" dist="38100" dir="2700000" algn="tl">
                    <a:srgbClr val="000000">
                      <a:alpha val="43137"/>
                    </a:srgbClr>
                  </a:outerShdw>
                </a:effectLst>
              </a:rPr>
              <a:t>“</a:t>
            </a:r>
            <a:r>
              <a:rPr lang="en-US" sz="2800" baseline="30000" dirty="0"/>
              <a:t>14</a:t>
            </a:r>
            <a:r>
              <a:rPr lang="en-US" sz="2800" dirty="0"/>
              <a:t> But their minds were made dull, for to this day the same veil remains when the old covenant is read. It has not been removed, because only in Christ is it taken away. </a:t>
            </a:r>
            <a:r>
              <a:rPr lang="en-US" sz="2800" baseline="30000" dirty="0"/>
              <a:t>15</a:t>
            </a:r>
            <a:r>
              <a:rPr lang="en-US" sz="2800" dirty="0"/>
              <a:t> Even to this day when Moses is read, a veil covers their hearts. </a:t>
            </a:r>
            <a:r>
              <a:rPr lang="en-US" sz="2800" baseline="30000" dirty="0"/>
              <a:t>16</a:t>
            </a:r>
            <a:r>
              <a:rPr lang="en-US" sz="2800" dirty="0"/>
              <a:t> But whenever anyone turns to the Lord, the veil is taken away</a:t>
            </a:r>
            <a:r>
              <a:rPr lang="en-US" sz="2800" dirty="0" smtClean="0"/>
              <a:t>. </a:t>
            </a:r>
            <a:endParaRPr lang="en-US" sz="2800" dirty="0"/>
          </a:p>
        </p:txBody>
      </p:sp>
      <p:sp>
        <p:nvSpPr>
          <p:cNvPr id="6" name="Title 1"/>
          <p:cNvSpPr>
            <a:spLocks noGrp="1"/>
          </p:cNvSpPr>
          <p:nvPr>
            <p:ph type="title"/>
          </p:nvPr>
        </p:nvSpPr>
        <p:spPr>
          <a:xfrm>
            <a:off x="381000" y="478203"/>
            <a:ext cx="8382000" cy="664797"/>
          </a:xfrm>
        </p:spPr>
        <p:txBody>
          <a:bodyPr/>
          <a:lstStyle/>
          <a:p>
            <a:r>
              <a:rPr lang="en-US" b="1" dirty="0"/>
              <a:t>2 Corinthians </a:t>
            </a:r>
            <a:r>
              <a:rPr lang="en-US" b="1" dirty="0" smtClean="0"/>
              <a:t>3:3-16</a:t>
            </a:r>
            <a:endParaRPr lang="en-US" dirty="0"/>
          </a:p>
        </p:txBody>
      </p:sp>
    </p:spTree>
    <p:extLst>
      <p:ext uri="{BB962C8B-B14F-4D97-AF65-F5344CB8AC3E}">
        <p14:creationId xmlns:p14="http://schemas.microsoft.com/office/powerpoint/2010/main" val="3820756103"/>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2891991"/>
              </p:ext>
            </p:extLst>
          </p:nvPr>
        </p:nvGraphicFramePr>
        <p:xfrm>
          <a:off x="0" y="1"/>
          <a:ext cx="9144000" cy="6995649"/>
        </p:xfrm>
        <a:graphic>
          <a:graphicData uri="http://schemas.openxmlformats.org/drawingml/2006/table">
            <a:tbl>
              <a:tblPr firstRow="1" bandRow="1">
                <a:tableStyleId>{AF606853-7671-496A-8E4F-DF71F8EC918B}</a:tableStyleId>
              </a:tblPr>
              <a:tblGrid>
                <a:gridCol w="2915816"/>
                <a:gridCol w="2880320"/>
                <a:gridCol w="3347864"/>
              </a:tblGrid>
              <a:tr h="1062747">
                <a:tc>
                  <a:txBody>
                    <a:bodyPr/>
                    <a:lstStyle/>
                    <a:p>
                      <a:pPr algn="ctr"/>
                      <a:r>
                        <a:rPr lang="en-US" sz="2800" cap="none" spc="0" dirty="0" err="1" smtClean="0">
                          <a:ln w="18415" cmpd="sng">
                            <a:solidFill>
                              <a:srgbClr val="FFFFFF"/>
                            </a:solidFill>
                            <a:prstDash val="solid"/>
                          </a:ln>
                          <a:effectLst>
                            <a:outerShdw blurRad="63500" dir="3600000" algn="tl" rotWithShape="0">
                              <a:srgbClr val="000000">
                                <a:alpha val="70000"/>
                              </a:srgbClr>
                            </a:outerShdw>
                          </a:effectLst>
                        </a:rPr>
                        <a:t>Abrahamic</a:t>
                      </a:r>
                      <a:r>
                        <a:rPr lang="en-US" sz="2800" cap="none" spc="0" dirty="0" smtClean="0">
                          <a:ln w="18415" cmpd="sng">
                            <a:solidFill>
                              <a:srgbClr val="FFFFFF"/>
                            </a:solidFill>
                            <a:prstDash val="solid"/>
                          </a:ln>
                          <a:effectLst>
                            <a:outerShdw blurRad="63500" dir="3600000" algn="tl" rotWithShape="0">
                              <a:srgbClr val="000000">
                                <a:alpha val="70000"/>
                              </a:srgbClr>
                            </a:outerShdw>
                          </a:effectLst>
                        </a:rPr>
                        <a:t> Covenant</a:t>
                      </a:r>
                      <a:endParaRPr lang="en-US" sz="2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a:txBody>
                    <a:bodyPr/>
                    <a:lstStyle/>
                    <a:p>
                      <a:pPr algn="ctr"/>
                      <a:r>
                        <a:rPr lang="en-US" sz="2800" cap="none" spc="0" dirty="0" smtClean="0">
                          <a:ln w="18415" cmpd="sng">
                            <a:solidFill>
                              <a:srgbClr val="FFFFFF"/>
                            </a:solidFill>
                            <a:prstDash val="solid"/>
                          </a:ln>
                          <a:effectLst>
                            <a:outerShdw blurRad="63500" dir="3600000" algn="tl" rotWithShape="0">
                              <a:srgbClr val="000000">
                                <a:alpha val="70000"/>
                              </a:srgbClr>
                            </a:outerShdw>
                          </a:effectLst>
                        </a:rPr>
                        <a:t>Sinai Covenant “Old Covenant”</a:t>
                      </a:r>
                      <a:endParaRPr lang="en-US" sz="2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a:txBody>
                    <a:bodyPr/>
                    <a:lstStyle/>
                    <a:p>
                      <a:pPr algn="ctr"/>
                      <a:r>
                        <a:rPr lang="en-US" sz="2800" cap="none" spc="0" dirty="0" smtClean="0">
                          <a:ln w="18415" cmpd="sng">
                            <a:solidFill>
                              <a:srgbClr val="FFFFFF"/>
                            </a:solidFill>
                            <a:prstDash val="solid"/>
                          </a:ln>
                          <a:effectLst>
                            <a:outerShdw blurRad="63500" dir="3600000" algn="tl" rotWithShape="0">
                              <a:srgbClr val="000000">
                                <a:alpha val="70000"/>
                              </a:srgbClr>
                            </a:outerShdw>
                          </a:effectLst>
                        </a:rPr>
                        <a:t>New Covenant</a:t>
                      </a:r>
                      <a:endParaRPr lang="en-US" sz="2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r>
              <a:tr h="2438260">
                <a:tc>
                  <a:txBody>
                    <a:bodyPr/>
                    <a:lstStyle/>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Promise/Faith</a:t>
                      </a: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marL="0" marR="0" lvl="0" indent="0" algn="ctr" defTabSz="914363" rtl="0" eaLnBrk="1" fontAlgn="auto" latinLnBrk="0" hangingPunct="1">
                        <a:lnSpc>
                          <a:spcPct val="100000"/>
                        </a:lnSpc>
                        <a:spcBef>
                          <a:spcPts val="0"/>
                        </a:spcBef>
                        <a:spcAft>
                          <a:spcPts val="0"/>
                        </a:spcAft>
                        <a:buClrTx/>
                        <a:buSzTx/>
                        <a:buFontTx/>
                        <a:buNone/>
                        <a:tabLst/>
                        <a:defRPr/>
                      </a:pPr>
                      <a:r>
                        <a:rPr kumimoji="0" lang="en-US" sz="2700" b="0"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rPr>
                        <a:t>Gen 15:6, 18</a:t>
                      </a: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txBody>
                  <a:tcPr/>
                </a:tc>
                <a:tc>
                  <a:txBody>
                    <a:bodyPr/>
                    <a:lstStyle/>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Law/Obedience</a:t>
                      </a: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Deut 4:12-13</a:t>
                      </a:r>
                    </a:p>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      5:2-3</a:t>
                      </a:r>
                      <a:endParaRPr lang="en-US" sz="27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a:txBody>
                    <a:bodyPr/>
                    <a:lstStyle/>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Promise/Faith</a:t>
                      </a:r>
                      <a:r>
                        <a:rPr lang="en-US" sz="2700" cap="none" spc="0" baseline="0" dirty="0" smtClean="0">
                          <a:ln w="18415" cmpd="sng">
                            <a:solidFill>
                              <a:srgbClr val="FFFFFF"/>
                            </a:solidFill>
                            <a:prstDash val="solid"/>
                          </a:ln>
                          <a:effectLst>
                            <a:outerShdw blurRad="63500" dir="3600000" algn="tl" rotWithShape="0">
                              <a:srgbClr val="000000">
                                <a:alpha val="70000"/>
                              </a:srgbClr>
                            </a:outerShdw>
                          </a:effectLst>
                        </a:rPr>
                        <a:t> </a:t>
                      </a:r>
                      <a:r>
                        <a:rPr lang="en-US" sz="2700" cap="none" spc="0" dirty="0" smtClean="0">
                          <a:ln w="18415" cmpd="sng">
                            <a:solidFill>
                              <a:srgbClr val="FFFFFF"/>
                            </a:solidFill>
                            <a:prstDash val="solid"/>
                          </a:ln>
                          <a:effectLst>
                            <a:outerShdw blurRad="63500" dir="3600000" algn="tl" rotWithShape="0">
                              <a:srgbClr val="000000">
                                <a:alpha val="70000"/>
                              </a:srgbClr>
                            </a:outerShdw>
                          </a:effectLst>
                        </a:rPr>
                        <a:t>Grace/Love</a:t>
                      </a:r>
                    </a:p>
                    <a:p>
                      <a:pPr algn="ctr"/>
                      <a:endParaRPr lang="en-US" sz="2700" cap="none" spc="0" baseline="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baseline="0" dirty="0" smtClean="0">
                        <a:ln w="18415" cmpd="sng">
                          <a:solidFill>
                            <a:srgbClr val="FFFFFF"/>
                          </a:solidFill>
                          <a:prstDash val="solid"/>
                        </a:ln>
                        <a:effectLst>
                          <a:outerShdw blurRad="63500" dir="3600000" algn="tl" rotWithShape="0">
                            <a:srgbClr val="000000">
                              <a:alpha val="70000"/>
                            </a:srgbClr>
                          </a:outerShdw>
                        </a:effectLst>
                      </a:endParaRPr>
                    </a:p>
                    <a:p>
                      <a:pPr algn="ctr"/>
                      <a:r>
                        <a:rPr lang="en-US" sz="2700" cap="none" spc="0" baseline="0" dirty="0" smtClean="0">
                          <a:ln w="18415" cmpd="sng">
                            <a:solidFill>
                              <a:srgbClr val="FFFFFF"/>
                            </a:solidFill>
                            <a:prstDash val="solid"/>
                          </a:ln>
                          <a:effectLst>
                            <a:outerShdw blurRad="63500" dir="3600000" algn="tl" rotWithShape="0">
                              <a:srgbClr val="000000">
                                <a:alpha val="70000"/>
                              </a:srgbClr>
                            </a:outerShdw>
                          </a:effectLst>
                        </a:rPr>
                        <a:t>Heb  8:7-9, 13</a:t>
                      </a:r>
                    </a:p>
                  </a:txBody>
                  <a:tcPr/>
                </a:tc>
              </a:tr>
              <a:tr h="3372582">
                <a:tc gridSpan="3">
                  <a:txBody>
                    <a:bodyPr/>
                    <a:lstStyle/>
                    <a:p>
                      <a:pPr marL="0" marR="0" lvl="0" indent="354013"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US" sz="800" b="0"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endParaRPr>
                    </a:p>
                    <a:p>
                      <a:endParaRPr lang="en-US" sz="19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hMerge="1">
                  <a:txBody>
                    <a:bodyPr/>
                    <a:lstStyle/>
                    <a:p>
                      <a:endParaRPr lang="en-US" sz="19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hMerge="1">
                  <a:txBody>
                    <a:bodyPr/>
                    <a:lstStyle/>
                    <a:p>
                      <a:endParaRPr lang="en-US" sz="19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r>
            </a:tbl>
          </a:graphicData>
        </a:graphic>
      </p:graphicFrame>
      <p:sp>
        <p:nvSpPr>
          <p:cNvPr id="5" name="TextBox 4"/>
          <p:cNvSpPr txBox="1"/>
          <p:nvPr/>
        </p:nvSpPr>
        <p:spPr>
          <a:xfrm>
            <a:off x="533400" y="4343400"/>
            <a:ext cx="8001000" cy="1200329"/>
          </a:xfrm>
          <a:prstGeom prst="rect">
            <a:avLst/>
          </a:prstGeom>
          <a:noFill/>
        </p:spPr>
        <p:txBody>
          <a:bodyPr wrap="square" rtlCol="0">
            <a:spAutoFit/>
          </a:bodyPr>
          <a:lstStyle/>
          <a:p>
            <a:pPr algn="ctr"/>
            <a:r>
              <a:rPr lang="en-US" sz="3600" dirty="0">
                <a:solidFill>
                  <a:srgbClr val="FFFFFF"/>
                </a:solidFill>
              </a:rPr>
              <a:t>Evangelical Model of the Covenants</a:t>
            </a:r>
          </a:p>
          <a:p>
            <a:pPr algn="ctr"/>
            <a:r>
              <a:rPr lang="en-US" sz="3600" dirty="0">
                <a:solidFill>
                  <a:srgbClr val="FFFFFF"/>
                </a:solidFill>
              </a:rPr>
              <a:t>Especially the Old and New Covenants</a:t>
            </a:r>
          </a:p>
        </p:txBody>
      </p:sp>
      <p:sp>
        <p:nvSpPr>
          <p:cNvPr id="6" name="TextBox 5"/>
          <p:cNvSpPr txBox="1"/>
          <p:nvPr/>
        </p:nvSpPr>
        <p:spPr>
          <a:xfrm>
            <a:off x="2743200" y="1828800"/>
            <a:ext cx="3124200" cy="1046440"/>
          </a:xfrm>
          <a:prstGeom prst="rect">
            <a:avLst/>
          </a:prstGeom>
          <a:noFill/>
        </p:spPr>
        <p:txBody>
          <a:bodyPr wrap="square" rtlCol="0">
            <a:spAutoFit/>
          </a:bodyPr>
          <a:lstStyle/>
          <a:p>
            <a:pPr algn="ctr"/>
            <a:r>
              <a:rPr lang="en-US" sz="3100" b="1"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cs typeface="Arial" charset="0"/>
              </a:rPr>
              <a:t>“A veil [that] covers their hearts”</a:t>
            </a:r>
            <a:endParaRPr lang="en-US" sz="3100" b="1" dirty="0">
              <a:solidFill>
                <a:srgbClr val="FFFFFF"/>
              </a:solidFill>
            </a:endParaRPr>
          </a:p>
        </p:txBody>
      </p:sp>
      <p:sp>
        <p:nvSpPr>
          <p:cNvPr id="7" name="TextBox 6"/>
          <p:cNvSpPr txBox="1"/>
          <p:nvPr/>
        </p:nvSpPr>
        <p:spPr>
          <a:xfrm>
            <a:off x="6019800" y="1828800"/>
            <a:ext cx="2971800" cy="1046440"/>
          </a:xfrm>
          <a:prstGeom prst="rect">
            <a:avLst/>
          </a:prstGeom>
          <a:noFill/>
        </p:spPr>
        <p:txBody>
          <a:bodyPr wrap="square" rtlCol="0">
            <a:spAutoFit/>
          </a:bodyPr>
          <a:lstStyle/>
          <a:p>
            <a:pPr algn="ctr"/>
            <a:r>
              <a:rPr lang="en-US" sz="3100" b="1"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cs typeface="Arial" charset="0"/>
              </a:rPr>
              <a:t>“The veil is taken away”</a:t>
            </a:r>
            <a:endParaRPr lang="en-US" sz="3100" b="1" dirty="0">
              <a:solidFill>
                <a:srgbClr val="FFFFFF"/>
              </a:solidFill>
            </a:endParaRPr>
          </a:p>
        </p:txBody>
      </p:sp>
    </p:spTree>
    <p:extLst>
      <p:ext uri="{BB962C8B-B14F-4D97-AF65-F5344CB8AC3E}">
        <p14:creationId xmlns:p14="http://schemas.microsoft.com/office/powerpoint/2010/main" val="2614756933"/>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oses-and-the-ten-comandments.jpg"/>
          <p:cNvPicPr>
            <a:picLocks noChangeAspect="1"/>
          </p:cNvPicPr>
          <p:nvPr/>
        </p:nvPicPr>
        <p:blipFill>
          <a:blip r:embed="rId3" cstate="print"/>
          <a:stretch>
            <a:fillRect/>
          </a:stretch>
        </p:blipFill>
        <p:spPr>
          <a:xfrm>
            <a:off x="0" y="0"/>
            <a:ext cx="9144000" cy="6858000"/>
          </a:xfrm>
          <a:prstGeom prst="rect">
            <a:avLst/>
          </a:prstGeom>
        </p:spPr>
      </p:pic>
      <p:sp>
        <p:nvSpPr>
          <p:cNvPr id="3" name="Content Placeholder 2"/>
          <p:cNvSpPr>
            <a:spLocks noGrp="1"/>
          </p:cNvSpPr>
          <p:nvPr>
            <p:ph idx="1"/>
          </p:nvPr>
        </p:nvSpPr>
        <p:spPr>
          <a:xfrm>
            <a:off x="755576" y="2259211"/>
            <a:ext cx="7272808" cy="3964162"/>
          </a:xfrm>
          <a:solidFill>
            <a:schemeClr val="bg1">
              <a:alpha val="51000"/>
            </a:schemeClr>
          </a:solidFill>
        </p:spPr>
        <p:txBody>
          <a:bodyPr/>
          <a:lstStyle/>
          <a:p>
            <a:pPr marL="0" indent="0">
              <a:buNone/>
            </a:pPr>
            <a:r>
              <a:rPr lang="en-US" sz="2500" dirty="0" smtClean="0">
                <a:ln w="50800"/>
                <a:effectLst>
                  <a:outerShdw blurRad="38100" dist="38100" dir="2700000" algn="tl">
                    <a:srgbClr val="000000">
                      <a:alpha val="43137"/>
                    </a:srgbClr>
                  </a:outerShdw>
                </a:effectLst>
              </a:rPr>
              <a:t>“</a:t>
            </a:r>
            <a:r>
              <a:rPr lang="en-US" sz="2800" baseline="30000" dirty="0"/>
              <a:t>22</a:t>
            </a:r>
            <a:r>
              <a:rPr lang="en-US" sz="2800" dirty="0"/>
              <a:t> But Scripture has locked up everything under the control of sin, so that what was promised, being given through faith in Jesus Christ, might be given to those who believe. </a:t>
            </a:r>
            <a:r>
              <a:rPr lang="en-US" sz="2800" baseline="30000" dirty="0" smtClean="0"/>
              <a:t>23</a:t>
            </a:r>
            <a:r>
              <a:rPr lang="en-US" sz="2800" dirty="0" smtClean="0"/>
              <a:t> </a:t>
            </a:r>
            <a:r>
              <a:rPr lang="en-US" sz="2800" dirty="0"/>
              <a:t>Before the coming of this </a:t>
            </a:r>
            <a:r>
              <a:rPr lang="en-US" sz="2800" dirty="0" smtClean="0"/>
              <a:t>faith, </a:t>
            </a:r>
            <a:r>
              <a:rPr lang="en-US" sz="2800" dirty="0"/>
              <a:t>we were held in custody under the law, locked up until the faith that was to come would be revealed. </a:t>
            </a:r>
            <a:r>
              <a:rPr lang="en-US" sz="2800" baseline="30000" dirty="0"/>
              <a:t>24</a:t>
            </a:r>
            <a:r>
              <a:rPr lang="en-US" sz="2800" dirty="0"/>
              <a:t> So the law was our guardian until Christ came that we might be justified by faith. </a:t>
            </a:r>
            <a:r>
              <a:rPr lang="en-US" sz="2800" baseline="30000" dirty="0"/>
              <a:t>25</a:t>
            </a:r>
            <a:r>
              <a:rPr lang="en-US" sz="2800" dirty="0"/>
              <a:t> Now that this faith has come, we are no longer under a guardian</a:t>
            </a:r>
            <a:r>
              <a:rPr lang="en-US" sz="2800" dirty="0" smtClean="0"/>
              <a:t>.” </a:t>
            </a:r>
            <a:endParaRPr lang="en-US" sz="2800" dirty="0"/>
          </a:p>
        </p:txBody>
      </p:sp>
      <p:sp>
        <p:nvSpPr>
          <p:cNvPr id="7" name="Title 1"/>
          <p:cNvSpPr>
            <a:spLocks noGrp="1"/>
          </p:cNvSpPr>
          <p:nvPr>
            <p:ph type="title"/>
          </p:nvPr>
        </p:nvSpPr>
        <p:spPr>
          <a:xfrm>
            <a:off x="381000" y="478203"/>
            <a:ext cx="8382000" cy="664797"/>
          </a:xfrm>
        </p:spPr>
        <p:txBody>
          <a:bodyPr/>
          <a:lstStyle/>
          <a:p>
            <a:r>
              <a:rPr lang="en-US" dirty="0" smtClean="0"/>
              <a:t>Galatians 3:22-25</a:t>
            </a:r>
            <a:endParaRPr lang="en-US" dirty="0"/>
          </a:p>
        </p:txBody>
      </p:sp>
    </p:spTree>
    <p:extLst>
      <p:ext uri="{BB962C8B-B14F-4D97-AF65-F5344CB8AC3E}">
        <p14:creationId xmlns:p14="http://schemas.microsoft.com/office/powerpoint/2010/main" val="1553359576"/>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40423190"/>
              </p:ext>
            </p:extLst>
          </p:nvPr>
        </p:nvGraphicFramePr>
        <p:xfrm>
          <a:off x="0" y="1"/>
          <a:ext cx="9144000" cy="6995649"/>
        </p:xfrm>
        <a:graphic>
          <a:graphicData uri="http://schemas.openxmlformats.org/drawingml/2006/table">
            <a:tbl>
              <a:tblPr firstRow="1" bandRow="1">
                <a:tableStyleId>{AF606853-7671-496A-8E4F-DF71F8EC918B}</a:tableStyleId>
              </a:tblPr>
              <a:tblGrid>
                <a:gridCol w="2915816"/>
                <a:gridCol w="2880320"/>
                <a:gridCol w="3347864"/>
              </a:tblGrid>
              <a:tr h="1062747">
                <a:tc>
                  <a:txBody>
                    <a:bodyPr/>
                    <a:lstStyle/>
                    <a:p>
                      <a:pPr algn="ctr"/>
                      <a:r>
                        <a:rPr lang="en-US" sz="2800" cap="none" spc="0" dirty="0" err="1" smtClean="0">
                          <a:ln w="18415" cmpd="sng">
                            <a:solidFill>
                              <a:srgbClr val="FFFFFF"/>
                            </a:solidFill>
                            <a:prstDash val="solid"/>
                          </a:ln>
                          <a:effectLst>
                            <a:outerShdw blurRad="63500" dir="3600000" algn="tl" rotWithShape="0">
                              <a:srgbClr val="000000">
                                <a:alpha val="70000"/>
                              </a:srgbClr>
                            </a:outerShdw>
                          </a:effectLst>
                        </a:rPr>
                        <a:t>Abrahamic</a:t>
                      </a:r>
                      <a:r>
                        <a:rPr lang="en-US" sz="2800" cap="none" spc="0" dirty="0" smtClean="0">
                          <a:ln w="18415" cmpd="sng">
                            <a:solidFill>
                              <a:srgbClr val="FFFFFF"/>
                            </a:solidFill>
                            <a:prstDash val="solid"/>
                          </a:ln>
                          <a:effectLst>
                            <a:outerShdw blurRad="63500" dir="3600000" algn="tl" rotWithShape="0">
                              <a:srgbClr val="000000">
                                <a:alpha val="70000"/>
                              </a:srgbClr>
                            </a:outerShdw>
                          </a:effectLst>
                        </a:rPr>
                        <a:t> Covenant</a:t>
                      </a:r>
                      <a:endParaRPr lang="en-US" sz="2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a:txBody>
                    <a:bodyPr/>
                    <a:lstStyle/>
                    <a:p>
                      <a:pPr algn="ctr"/>
                      <a:r>
                        <a:rPr lang="en-US" sz="2800" cap="none" spc="0" dirty="0" smtClean="0">
                          <a:ln w="18415" cmpd="sng">
                            <a:solidFill>
                              <a:srgbClr val="FFFFFF"/>
                            </a:solidFill>
                            <a:prstDash val="solid"/>
                          </a:ln>
                          <a:effectLst>
                            <a:outerShdw blurRad="63500" dir="3600000" algn="tl" rotWithShape="0">
                              <a:srgbClr val="000000">
                                <a:alpha val="70000"/>
                              </a:srgbClr>
                            </a:outerShdw>
                          </a:effectLst>
                        </a:rPr>
                        <a:t>Sinai Covenant “Old Covenant”</a:t>
                      </a:r>
                      <a:endParaRPr lang="en-US" sz="2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a:txBody>
                    <a:bodyPr/>
                    <a:lstStyle/>
                    <a:p>
                      <a:pPr algn="ctr"/>
                      <a:r>
                        <a:rPr lang="en-US" sz="2800" cap="none" spc="0" dirty="0" smtClean="0">
                          <a:ln w="18415" cmpd="sng">
                            <a:solidFill>
                              <a:srgbClr val="FFFFFF"/>
                            </a:solidFill>
                            <a:prstDash val="solid"/>
                          </a:ln>
                          <a:effectLst>
                            <a:outerShdw blurRad="63500" dir="3600000" algn="tl" rotWithShape="0">
                              <a:srgbClr val="000000">
                                <a:alpha val="70000"/>
                              </a:srgbClr>
                            </a:outerShdw>
                          </a:effectLst>
                        </a:rPr>
                        <a:t>New Covenant</a:t>
                      </a:r>
                      <a:endParaRPr lang="en-US" sz="2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r>
              <a:tr h="2438260">
                <a:tc>
                  <a:txBody>
                    <a:bodyPr/>
                    <a:lstStyle/>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Promise/Faith</a:t>
                      </a: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marL="0" marR="0" lvl="0" indent="0" algn="ctr" defTabSz="914363" rtl="0" eaLnBrk="1" fontAlgn="auto" latinLnBrk="0" hangingPunct="1">
                        <a:lnSpc>
                          <a:spcPct val="100000"/>
                        </a:lnSpc>
                        <a:spcBef>
                          <a:spcPts val="0"/>
                        </a:spcBef>
                        <a:spcAft>
                          <a:spcPts val="0"/>
                        </a:spcAft>
                        <a:buClrTx/>
                        <a:buSzTx/>
                        <a:buFontTx/>
                        <a:buNone/>
                        <a:tabLst/>
                        <a:defRPr/>
                      </a:pPr>
                      <a:r>
                        <a:rPr kumimoji="0" lang="en-US" sz="2700" b="0"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rPr>
                        <a:t>Gen 15:6, 18</a:t>
                      </a: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txBody>
                  <a:tcPr/>
                </a:tc>
                <a:tc>
                  <a:txBody>
                    <a:bodyPr/>
                    <a:lstStyle/>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Law/Obedience</a:t>
                      </a: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Deut 4:12-13</a:t>
                      </a:r>
                    </a:p>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      5:2-3</a:t>
                      </a:r>
                      <a:endParaRPr lang="en-US" sz="27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a:txBody>
                    <a:bodyPr/>
                    <a:lstStyle/>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Promise/Faith</a:t>
                      </a:r>
                      <a:r>
                        <a:rPr lang="en-US" sz="2700" cap="none" spc="0" baseline="0" dirty="0" smtClean="0">
                          <a:ln w="18415" cmpd="sng">
                            <a:solidFill>
                              <a:srgbClr val="FFFFFF"/>
                            </a:solidFill>
                            <a:prstDash val="solid"/>
                          </a:ln>
                          <a:effectLst>
                            <a:outerShdw blurRad="63500" dir="3600000" algn="tl" rotWithShape="0">
                              <a:srgbClr val="000000">
                                <a:alpha val="70000"/>
                              </a:srgbClr>
                            </a:outerShdw>
                          </a:effectLst>
                        </a:rPr>
                        <a:t> </a:t>
                      </a:r>
                      <a:r>
                        <a:rPr lang="en-US" sz="2700" cap="none" spc="0" dirty="0" smtClean="0">
                          <a:ln w="18415" cmpd="sng">
                            <a:solidFill>
                              <a:srgbClr val="FFFFFF"/>
                            </a:solidFill>
                            <a:prstDash val="solid"/>
                          </a:ln>
                          <a:effectLst>
                            <a:outerShdw blurRad="63500" dir="3600000" algn="tl" rotWithShape="0">
                              <a:srgbClr val="000000">
                                <a:alpha val="70000"/>
                              </a:srgbClr>
                            </a:outerShdw>
                          </a:effectLst>
                        </a:rPr>
                        <a:t>Grace/Love</a:t>
                      </a:r>
                    </a:p>
                    <a:p>
                      <a:pPr algn="ctr"/>
                      <a:endParaRPr lang="en-US" sz="2700" cap="none" spc="0" baseline="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baseline="0" dirty="0" smtClean="0">
                        <a:ln w="18415" cmpd="sng">
                          <a:solidFill>
                            <a:srgbClr val="FFFFFF"/>
                          </a:solidFill>
                          <a:prstDash val="solid"/>
                        </a:ln>
                        <a:effectLst>
                          <a:outerShdw blurRad="63500" dir="3600000" algn="tl" rotWithShape="0">
                            <a:srgbClr val="000000">
                              <a:alpha val="70000"/>
                            </a:srgbClr>
                          </a:outerShdw>
                        </a:effectLst>
                      </a:endParaRPr>
                    </a:p>
                    <a:p>
                      <a:pPr algn="ctr"/>
                      <a:r>
                        <a:rPr lang="en-US" sz="2700" cap="none" spc="0" baseline="0" dirty="0" smtClean="0">
                          <a:ln w="18415" cmpd="sng">
                            <a:solidFill>
                              <a:srgbClr val="FFFFFF"/>
                            </a:solidFill>
                            <a:prstDash val="solid"/>
                          </a:ln>
                          <a:effectLst>
                            <a:outerShdw blurRad="63500" dir="3600000" algn="tl" rotWithShape="0">
                              <a:srgbClr val="000000">
                                <a:alpha val="70000"/>
                              </a:srgbClr>
                            </a:outerShdw>
                          </a:effectLst>
                        </a:rPr>
                        <a:t>Heb  8:7-9, 13</a:t>
                      </a:r>
                    </a:p>
                  </a:txBody>
                  <a:tcPr/>
                </a:tc>
              </a:tr>
              <a:tr h="3372582">
                <a:tc gridSpan="3">
                  <a:txBody>
                    <a:bodyPr/>
                    <a:lstStyle/>
                    <a:p>
                      <a:pPr marL="0" marR="0" lvl="0" indent="354013"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US" sz="800" b="0"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endParaRPr>
                    </a:p>
                    <a:p>
                      <a:endParaRPr lang="en-US" sz="19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hMerge="1">
                  <a:txBody>
                    <a:bodyPr/>
                    <a:lstStyle/>
                    <a:p>
                      <a:endParaRPr lang="en-US" sz="19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hMerge="1">
                  <a:txBody>
                    <a:bodyPr/>
                    <a:lstStyle/>
                    <a:p>
                      <a:endParaRPr lang="en-US" sz="19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r>
            </a:tbl>
          </a:graphicData>
        </a:graphic>
      </p:graphicFrame>
      <p:sp>
        <p:nvSpPr>
          <p:cNvPr id="5" name="TextBox 4"/>
          <p:cNvSpPr txBox="1"/>
          <p:nvPr/>
        </p:nvSpPr>
        <p:spPr>
          <a:xfrm>
            <a:off x="533400" y="4343400"/>
            <a:ext cx="8001000" cy="1200329"/>
          </a:xfrm>
          <a:prstGeom prst="rect">
            <a:avLst/>
          </a:prstGeom>
          <a:noFill/>
        </p:spPr>
        <p:txBody>
          <a:bodyPr wrap="square" rtlCol="0">
            <a:spAutoFit/>
          </a:bodyPr>
          <a:lstStyle/>
          <a:p>
            <a:pPr algn="ctr"/>
            <a:r>
              <a:rPr lang="en-US" sz="3600" dirty="0">
                <a:solidFill>
                  <a:srgbClr val="FFFFFF"/>
                </a:solidFill>
              </a:rPr>
              <a:t>Evangelical Model of the Covenants</a:t>
            </a:r>
          </a:p>
          <a:p>
            <a:pPr algn="ctr"/>
            <a:r>
              <a:rPr lang="en-US" sz="3600" dirty="0">
                <a:solidFill>
                  <a:srgbClr val="FFFFFF"/>
                </a:solidFill>
              </a:rPr>
              <a:t>Especially the Old and New Covenants</a:t>
            </a:r>
          </a:p>
        </p:txBody>
      </p:sp>
      <p:sp>
        <p:nvSpPr>
          <p:cNvPr id="6" name="TextBox 5"/>
          <p:cNvSpPr txBox="1"/>
          <p:nvPr/>
        </p:nvSpPr>
        <p:spPr>
          <a:xfrm>
            <a:off x="2743200" y="1828800"/>
            <a:ext cx="3124200" cy="1046440"/>
          </a:xfrm>
          <a:prstGeom prst="rect">
            <a:avLst/>
          </a:prstGeom>
          <a:noFill/>
        </p:spPr>
        <p:txBody>
          <a:bodyPr wrap="square" rtlCol="0">
            <a:spAutoFit/>
          </a:bodyPr>
          <a:lstStyle/>
          <a:p>
            <a:pPr algn="ctr"/>
            <a:r>
              <a:rPr lang="en-US" sz="3100" b="1"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cs typeface="Arial" charset="0"/>
              </a:rPr>
              <a:t>“Held in custody Under the </a:t>
            </a:r>
            <a:r>
              <a:rPr lang="en-US" sz="3100" b="1"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cs typeface="Arial" charset="0"/>
              </a:rPr>
              <a:t>Law”</a:t>
            </a:r>
            <a:endParaRPr lang="en-US" sz="3100" b="1" dirty="0">
              <a:solidFill>
                <a:srgbClr val="FFFFFF"/>
              </a:solidFill>
            </a:endParaRPr>
          </a:p>
        </p:txBody>
      </p:sp>
      <p:sp>
        <p:nvSpPr>
          <p:cNvPr id="7" name="TextBox 6"/>
          <p:cNvSpPr txBox="1"/>
          <p:nvPr/>
        </p:nvSpPr>
        <p:spPr>
          <a:xfrm>
            <a:off x="6019800" y="1828800"/>
            <a:ext cx="2971800" cy="1046440"/>
          </a:xfrm>
          <a:prstGeom prst="rect">
            <a:avLst/>
          </a:prstGeom>
          <a:noFill/>
        </p:spPr>
        <p:txBody>
          <a:bodyPr wrap="square" rtlCol="0">
            <a:spAutoFit/>
          </a:bodyPr>
          <a:lstStyle/>
          <a:p>
            <a:pPr algn="ctr"/>
            <a:r>
              <a:rPr lang="en-US" sz="3100" b="1"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cs typeface="Arial" charset="0"/>
              </a:rPr>
              <a:t>“Faith in                   Jesus Christ”</a:t>
            </a:r>
            <a:endParaRPr lang="en-US" sz="3100" b="1" dirty="0">
              <a:solidFill>
                <a:srgbClr val="FFFFFF"/>
              </a:solidFill>
            </a:endParaRPr>
          </a:p>
        </p:txBody>
      </p:sp>
    </p:spTree>
    <p:extLst>
      <p:ext uri="{BB962C8B-B14F-4D97-AF65-F5344CB8AC3E}">
        <p14:creationId xmlns:p14="http://schemas.microsoft.com/office/powerpoint/2010/main" val="2112739936"/>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00850620"/>
              </p:ext>
            </p:extLst>
          </p:nvPr>
        </p:nvGraphicFramePr>
        <p:xfrm>
          <a:off x="0" y="1"/>
          <a:ext cx="9144000" cy="6995649"/>
        </p:xfrm>
        <a:graphic>
          <a:graphicData uri="http://schemas.openxmlformats.org/drawingml/2006/table">
            <a:tbl>
              <a:tblPr firstRow="1" bandRow="1">
                <a:tableStyleId>{AF606853-7671-496A-8E4F-DF71F8EC918B}</a:tableStyleId>
              </a:tblPr>
              <a:tblGrid>
                <a:gridCol w="2915816"/>
                <a:gridCol w="2880320"/>
                <a:gridCol w="3347864"/>
              </a:tblGrid>
              <a:tr h="1062747">
                <a:tc>
                  <a:txBody>
                    <a:bodyPr/>
                    <a:lstStyle/>
                    <a:p>
                      <a:pPr algn="ctr"/>
                      <a:r>
                        <a:rPr lang="en-US" sz="2800" cap="none" spc="0" dirty="0" err="1" smtClean="0">
                          <a:ln w="18415" cmpd="sng">
                            <a:solidFill>
                              <a:srgbClr val="FFFFFF"/>
                            </a:solidFill>
                            <a:prstDash val="solid"/>
                          </a:ln>
                          <a:effectLst>
                            <a:outerShdw blurRad="63500" dir="3600000" algn="tl" rotWithShape="0">
                              <a:srgbClr val="000000">
                                <a:alpha val="70000"/>
                              </a:srgbClr>
                            </a:outerShdw>
                          </a:effectLst>
                        </a:rPr>
                        <a:t>Abrahamic</a:t>
                      </a:r>
                      <a:r>
                        <a:rPr lang="en-US" sz="2800" cap="none" spc="0" dirty="0" smtClean="0">
                          <a:ln w="18415" cmpd="sng">
                            <a:solidFill>
                              <a:srgbClr val="FFFFFF"/>
                            </a:solidFill>
                            <a:prstDash val="solid"/>
                          </a:ln>
                          <a:effectLst>
                            <a:outerShdw blurRad="63500" dir="3600000" algn="tl" rotWithShape="0">
                              <a:srgbClr val="000000">
                                <a:alpha val="70000"/>
                              </a:srgbClr>
                            </a:outerShdw>
                          </a:effectLst>
                        </a:rPr>
                        <a:t> Covenant</a:t>
                      </a:r>
                      <a:endParaRPr lang="en-US" sz="2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a:txBody>
                    <a:bodyPr/>
                    <a:lstStyle/>
                    <a:p>
                      <a:pPr algn="ctr"/>
                      <a:r>
                        <a:rPr lang="en-US" sz="2800" cap="none" spc="0" dirty="0" smtClean="0">
                          <a:ln w="18415" cmpd="sng">
                            <a:solidFill>
                              <a:srgbClr val="FFFFFF"/>
                            </a:solidFill>
                            <a:prstDash val="solid"/>
                          </a:ln>
                          <a:effectLst>
                            <a:outerShdw blurRad="63500" dir="3600000" algn="tl" rotWithShape="0">
                              <a:srgbClr val="000000">
                                <a:alpha val="70000"/>
                              </a:srgbClr>
                            </a:outerShdw>
                          </a:effectLst>
                        </a:rPr>
                        <a:t>Sinai Covenant “Old Covenant”</a:t>
                      </a:r>
                      <a:endParaRPr lang="en-US" sz="2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a:txBody>
                    <a:bodyPr/>
                    <a:lstStyle/>
                    <a:p>
                      <a:pPr algn="ctr"/>
                      <a:r>
                        <a:rPr lang="en-US" sz="2800" cap="none" spc="0" dirty="0" smtClean="0">
                          <a:ln w="18415" cmpd="sng">
                            <a:solidFill>
                              <a:srgbClr val="FFFFFF"/>
                            </a:solidFill>
                            <a:prstDash val="solid"/>
                          </a:ln>
                          <a:effectLst>
                            <a:outerShdw blurRad="63500" dir="3600000" algn="tl" rotWithShape="0">
                              <a:srgbClr val="000000">
                                <a:alpha val="70000"/>
                              </a:srgbClr>
                            </a:outerShdw>
                          </a:effectLst>
                        </a:rPr>
                        <a:t>New Covenant</a:t>
                      </a:r>
                      <a:endParaRPr lang="en-US" sz="2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r>
              <a:tr h="2438260">
                <a:tc>
                  <a:txBody>
                    <a:bodyPr/>
                    <a:lstStyle/>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Promise/Faith</a:t>
                      </a: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marL="0" marR="0" lvl="0" indent="0" algn="ctr" defTabSz="914363" rtl="0" eaLnBrk="1" fontAlgn="auto" latinLnBrk="0" hangingPunct="1">
                        <a:lnSpc>
                          <a:spcPct val="100000"/>
                        </a:lnSpc>
                        <a:spcBef>
                          <a:spcPts val="0"/>
                        </a:spcBef>
                        <a:spcAft>
                          <a:spcPts val="0"/>
                        </a:spcAft>
                        <a:buClrTx/>
                        <a:buSzTx/>
                        <a:buFontTx/>
                        <a:buNone/>
                        <a:tabLst/>
                        <a:defRPr/>
                      </a:pPr>
                      <a:r>
                        <a:rPr kumimoji="0" lang="en-US" sz="2700" b="0"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rPr>
                        <a:t>Gen 15:6, 18</a:t>
                      </a: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txBody>
                  <a:tcPr/>
                </a:tc>
                <a:tc>
                  <a:txBody>
                    <a:bodyPr/>
                    <a:lstStyle/>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Law/Obedience</a:t>
                      </a: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Deut 4:12-13</a:t>
                      </a:r>
                    </a:p>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      5:2-3</a:t>
                      </a:r>
                      <a:endParaRPr lang="en-US" sz="27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a:txBody>
                    <a:bodyPr/>
                    <a:lstStyle/>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Promise/Faith</a:t>
                      </a:r>
                      <a:r>
                        <a:rPr lang="en-US" sz="2700" cap="none" spc="0" baseline="0" dirty="0" smtClean="0">
                          <a:ln w="18415" cmpd="sng">
                            <a:solidFill>
                              <a:srgbClr val="FFFFFF"/>
                            </a:solidFill>
                            <a:prstDash val="solid"/>
                          </a:ln>
                          <a:effectLst>
                            <a:outerShdw blurRad="63500" dir="3600000" algn="tl" rotWithShape="0">
                              <a:srgbClr val="000000">
                                <a:alpha val="70000"/>
                              </a:srgbClr>
                            </a:outerShdw>
                          </a:effectLst>
                        </a:rPr>
                        <a:t> </a:t>
                      </a:r>
                      <a:r>
                        <a:rPr lang="en-US" sz="2700" cap="none" spc="0" dirty="0" smtClean="0">
                          <a:ln w="18415" cmpd="sng">
                            <a:solidFill>
                              <a:srgbClr val="FFFFFF"/>
                            </a:solidFill>
                            <a:prstDash val="solid"/>
                          </a:ln>
                          <a:effectLst>
                            <a:outerShdw blurRad="63500" dir="3600000" algn="tl" rotWithShape="0">
                              <a:srgbClr val="000000">
                                <a:alpha val="70000"/>
                              </a:srgbClr>
                            </a:outerShdw>
                          </a:effectLst>
                        </a:rPr>
                        <a:t>Grace/Love</a:t>
                      </a:r>
                    </a:p>
                    <a:p>
                      <a:pPr algn="ctr"/>
                      <a:endParaRPr lang="en-US" sz="2700" cap="none" spc="0" baseline="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baseline="0" dirty="0" smtClean="0">
                        <a:ln w="18415" cmpd="sng">
                          <a:solidFill>
                            <a:srgbClr val="FFFFFF"/>
                          </a:solidFill>
                          <a:prstDash val="solid"/>
                        </a:ln>
                        <a:effectLst>
                          <a:outerShdw blurRad="63500" dir="3600000" algn="tl" rotWithShape="0">
                            <a:srgbClr val="000000">
                              <a:alpha val="70000"/>
                            </a:srgbClr>
                          </a:outerShdw>
                        </a:effectLst>
                      </a:endParaRPr>
                    </a:p>
                    <a:p>
                      <a:pPr algn="ctr"/>
                      <a:r>
                        <a:rPr lang="en-US" sz="2700" cap="none" spc="0" baseline="0" dirty="0" smtClean="0">
                          <a:ln w="18415" cmpd="sng">
                            <a:solidFill>
                              <a:srgbClr val="FFFFFF"/>
                            </a:solidFill>
                            <a:prstDash val="solid"/>
                          </a:ln>
                          <a:effectLst>
                            <a:outerShdw blurRad="63500" dir="3600000" algn="tl" rotWithShape="0">
                              <a:srgbClr val="000000">
                                <a:alpha val="70000"/>
                              </a:srgbClr>
                            </a:outerShdw>
                          </a:effectLst>
                        </a:rPr>
                        <a:t>Heb  8:7-9, 13</a:t>
                      </a:r>
                    </a:p>
                  </a:txBody>
                  <a:tcPr/>
                </a:tc>
              </a:tr>
              <a:tr h="3372582">
                <a:tc gridSpan="3">
                  <a:txBody>
                    <a:bodyPr/>
                    <a:lstStyle/>
                    <a:p>
                      <a:pPr marL="0" marR="0" lvl="0" indent="354013"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US" sz="800" b="0"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endParaRPr>
                    </a:p>
                    <a:p>
                      <a:endParaRPr lang="en-US" sz="19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hMerge="1">
                  <a:txBody>
                    <a:bodyPr/>
                    <a:lstStyle/>
                    <a:p>
                      <a:endParaRPr lang="en-US" sz="19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hMerge="1">
                  <a:txBody>
                    <a:bodyPr/>
                    <a:lstStyle/>
                    <a:p>
                      <a:endParaRPr lang="en-US" sz="19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r>
            </a:tbl>
          </a:graphicData>
        </a:graphic>
      </p:graphicFrame>
      <p:sp>
        <p:nvSpPr>
          <p:cNvPr id="5" name="TextBox 4"/>
          <p:cNvSpPr txBox="1"/>
          <p:nvPr/>
        </p:nvSpPr>
        <p:spPr>
          <a:xfrm>
            <a:off x="533400" y="4343400"/>
            <a:ext cx="8001000" cy="1200329"/>
          </a:xfrm>
          <a:prstGeom prst="rect">
            <a:avLst/>
          </a:prstGeom>
          <a:noFill/>
        </p:spPr>
        <p:txBody>
          <a:bodyPr wrap="square" rtlCol="0">
            <a:spAutoFit/>
          </a:bodyPr>
          <a:lstStyle/>
          <a:p>
            <a:pPr algn="ctr"/>
            <a:r>
              <a:rPr lang="en-US" sz="3600" dirty="0">
                <a:solidFill>
                  <a:srgbClr val="FFFFFF"/>
                </a:solidFill>
              </a:rPr>
              <a:t>Evangelical Model of the Covenants</a:t>
            </a:r>
          </a:p>
          <a:p>
            <a:pPr algn="ctr"/>
            <a:r>
              <a:rPr lang="en-US" sz="3600" dirty="0">
                <a:solidFill>
                  <a:srgbClr val="FFFFFF"/>
                </a:solidFill>
              </a:rPr>
              <a:t>Especially the Old and New Covenants</a:t>
            </a:r>
          </a:p>
        </p:txBody>
      </p:sp>
      <p:sp>
        <p:nvSpPr>
          <p:cNvPr id="6" name="TextBox 5"/>
          <p:cNvSpPr txBox="1"/>
          <p:nvPr/>
        </p:nvSpPr>
        <p:spPr>
          <a:xfrm>
            <a:off x="2743200" y="1828800"/>
            <a:ext cx="3124200" cy="1046440"/>
          </a:xfrm>
          <a:prstGeom prst="rect">
            <a:avLst/>
          </a:prstGeom>
          <a:noFill/>
        </p:spPr>
        <p:txBody>
          <a:bodyPr wrap="square" rtlCol="0">
            <a:spAutoFit/>
          </a:bodyPr>
          <a:lstStyle/>
          <a:p>
            <a:pPr algn="ctr"/>
            <a:r>
              <a:rPr lang="en-US" sz="3100" b="1"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cs typeface="Arial" charset="0"/>
              </a:rPr>
              <a:t>“The Law our guardian”</a:t>
            </a:r>
            <a:endParaRPr lang="en-US" sz="3100" b="1" dirty="0">
              <a:solidFill>
                <a:srgbClr val="FFFFFF"/>
              </a:solidFill>
            </a:endParaRPr>
          </a:p>
        </p:txBody>
      </p:sp>
      <p:sp>
        <p:nvSpPr>
          <p:cNvPr id="7" name="TextBox 6"/>
          <p:cNvSpPr txBox="1"/>
          <p:nvPr/>
        </p:nvSpPr>
        <p:spPr>
          <a:xfrm>
            <a:off x="6019800" y="1828800"/>
            <a:ext cx="2971800" cy="1046440"/>
          </a:xfrm>
          <a:prstGeom prst="rect">
            <a:avLst/>
          </a:prstGeom>
          <a:noFill/>
        </p:spPr>
        <p:txBody>
          <a:bodyPr wrap="square" rtlCol="0">
            <a:spAutoFit/>
          </a:bodyPr>
          <a:lstStyle/>
          <a:p>
            <a:pPr algn="ctr"/>
            <a:r>
              <a:rPr lang="en-US" sz="3100" b="1"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cs typeface="Arial" charset="0"/>
              </a:rPr>
              <a:t>“No longer under a guardian”</a:t>
            </a:r>
            <a:endParaRPr lang="en-US" sz="3100" b="1" dirty="0">
              <a:solidFill>
                <a:srgbClr val="FFFFFF"/>
              </a:solidFill>
            </a:endParaRPr>
          </a:p>
        </p:txBody>
      </p:sp>
    </p:spTree>
    <p:extLst>
      <p:ext uri="{BB962C8B-B14F-4D97-AF65-F5344CB8AC3E}">
        <p14:creationId xmlns:p14="http://schemas.microsoft.com/office/powerpoint/2010/main" val="1537782377"/>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oses-and-the-ten-comandments.jpg"/>
          <p:cNvPicPr>
            <a:picLocks noChangeAspect="1"/>
          </p:cNvPicPr>
          <p:nvPr/>
        </p:nvPicPr>
        <p:blipFill>
          <a:blip r:embed="rId3" cstate="print"/>
          <a:stretch>
            <a:fillRect/>
          </a:stretch>
        </p:blipFill>
        <p:spPr>
          <a:xfrm>
            <a:off x="0" y="0"/>
            <a:ext cx="9144000" cy="6858000"/>
          </a:xfrm>
          <a:prstGeom prst="rect">
            <a:avLst/>
          </a:prstGeom>
        </p:spPr>
      </p:pic>
      <p:sp>
        <p:nvSpPr>
          <p:cNvPr id="3" name="Content Placeholder 2"/>
          <p:cNvSpPr>
            <a:spLocks noGrp="1"/>
          </p:cNvSpPr>
          <p:nvPr>
            <p:ph idx="1"/>
          </p:nvPr>
        </p:nvSpPr>
        <p:spPr>
          <a:xfrm>
            <a:off x="755576" y="2259211"/>
            <a:ext cx="7272808" cy="4265783"/>
          </a:xfrm>
          <a:solidFill>
            <a:schemeClr val="bg1">
              <a:alpha val="51000"/>
            </a:schemeClr>
          </a:solidFill>
        </p:spPr>
        <p:txBody>
          <a:bodyPr/>
          <a:lstStyle/>
          <a:p>
            <a:pPr marL="0" indent="0">
              <a:buNone/>
            </a:pPr>
            <a:r>
              <a:rPr lang="en-US" sz="2800" dirty="0" smtClean="0">
                <a:ln w="50800"/>
                <a:effectLst>
                  <a:outerShdw blurRad="38100" dist="38100" dir="2700000" algn="tl">
                    <a:srgbClr val="000000">
                      <a:alpha val="43137"/>
                    </a:srgbClr>
                  </a:outerShdw>
                </a:effectLst>
              </a:rPr>
              <a:t>“</a:t>
            </a:r>
            <a:r>
              <a:rPr lang="en-US" sz="2800" baseline="30000" dirty="0"/>
              <a:t>21</a:t>
            </a:r>
            <a:r>
              <a:rPr lang="en-US" sz="2800" dirty="0"/>
              <a:t> Tell me, you who want to be under the law, are you not aware of what the law says? </a:t>
            </a:r>
            <a:r>
              <a:rPr lang="en-US" sz="2800" baseline="30000" dirty="0"/>
              <a:t>22</a:t>
            </a:r>
            <a:r>
              <a:rPr lang="en-US" sz="2800" dirty="0"/>
              <a:t> For it is written that Abraham had two sons, one by the slave woman and the other by the free woman. </a:t>
            </a:r>
            <a:r>
              <a:rPr lang="en-US" sz="2800" baseline="30000" dirty="0"/>
              <a:t>23</a:t>
            </a:r>
            <a:r>
              <a:rPr lang="en-US" sz="2800" dirty="0"/>
              <a:t> His son by the slave woman was born according to the flesh, but his son by the free woman was born as the result of a divine promise. </a:t>
            </a:r>
            <a:r>
              <a:rPr lang="en-US" sz="2800" baseline="30000" dirty="0"/>
              <a:t>24</a:t>
            </a:r>
            <a:r>
              <a:rPr lang="en-US" sz="2800" dirty="0"/>
              <a:t> These things are being taken figuratively: The women represent two covenants. One covenant is from Mount Sinai and bears children who are to be slaves: This is Hagar</a:t>
            </a:r>
            <a:r>
              <a:rPr lang="en-US" sz="2800" dirty="0" smtClean="0"/>
              <a:t>. </a:t>
            </a:r>
            <a:endParaRPr lang="en-US" sz="2800" dirty="0"/>
          </a:p>
        </p:txBody>
      </p:sp>
      <p:sp>
        <p:nvSpPr>
          <p:cNvPr id="6" name="Title 1"/>
          <p:cNvSpPr>
            <a:spLocks noGrp="1"/>
          </p:cNvSpPr>
          <p:nvPr>
            <p:ph type="title"/>
          </p:nvPr>
        </p:nvSpPr>
        <p:spPr>
          <a:xfrm>
            <a:off x="381000" y="478203"/>
            <a:ext cx="8382000" cy="664797"/>
          </a:xfrm>
        </p:spPr>
        <p:txBody>
          <a:bodyPr/>
          <a:lstStyle/>
          <a:p>
            <a:r>
              <a:rPr lang="en-US" dirty="0" smtClean="0"/>
              <a:t>Galatians 4:21 - 5:1</a:t>
            </a:r>
            <a:endParaRPr lang="en-US" dirty="0"/>
          </a:p>
        </p:txBody>
      </p:sp>
    </p:spTree>
    <p:extLst>
      <p:ext uri="{BB962C8B-B14F-4D97-AF65-F5344CB8AC3E}">
        <p14:creationId xmlns:p14="http://schemas.microsoft.com/office/powerpoint/2010/main" val="1128347118"/>
      </p:ext>
    </p:ext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oses-and-the-ten-comandments.jpg"/>
          <p:cNvPicPr>
            <a:picLocks noChangeAspect="1"/>
          </p:cNvPicPr>
          <p:nvPr/>
        </p:nvPicPr>
        <p:blipFill>
          <a:blip r:embed="rId3" cstate="print"/>
          <a:stretch>
            <a:fillRect/>
          </a:stretch>
        </p:blipFill>
        <p:spPr>
          <a:xfrm>
            <a:off x="0" y="0"/>
            <a:ext cx="9144000" cy="6858000"/>
          </a:xfrm>
          <a:prstGeom prst="rect">
            <a:avLst/>
          </a:prstGeom>
        </p:spPr>
      </p:pic>
      <p:sp>
        <p:nvSpPr>
          <p:cNvPr id="3" name="Content Placeholder 2"/>
          <p:cNvSpPr>
            <a:spLocks noGrp="1"/>
          </p:cNvSpPr>
          <p:nvPr>
            <p:ph idx="1"/>
          </p:nvPr>
        </p:nvSpPr>
        <p:spPr>
          <a:xfrm>
            <a:off x="755576" y="2259211"/>
            <a:ext cx="7272808" cy="3490186"/>
          </a:xfrm>
          <a:solidFill>
            <a:schemeClr val="bg1">
              <a:alpha val="51000"/>
            </a:schemeClr>
          </a:solidFill>
        </p:spPr>
        <p:txBody>
          <a:bodyPr/>
          <a:lstStyle/>
          <a:p>
            <a:pPr marL="0" indent="0">
              <a:buNone/>
            </a:pPr>
            <a:r>
              <a:rPr lang="en-US" sz="2800" dirty="0" smtClean="0">
                <a:ln w="50800"/>
                <a:effectLst>
                  <a:outerShdw blurRad="38100" dist="38100" dir="2700000" algn="tl">
                    <a:srgbClr val="000000">
                      <a:alpha val="43137"/>
                    </a:srgbClr>
                  </a:outerShdw>
                </a:effectLst>
              </a:rPr>
              <a:t>“</a:t>
            </a:r>
            <a:r>
              <a:rPr lang="en-US" sz="2800" baseline="30000" dirty="0"/>
              <a:t>25</a:t>
            </a:r>
            <a:r>
              <a:rPr lang="en-US" sz="2800" dirty="0"/>
              <a:t> Now Hagar stands for Mount Sinai in Arabia and corresponds to the present city of Jerusalem, because she is in slavery with her children. </a:t>
            </a:r>
            <a:r>
              <a:rPr lang="en-US" sz="2800" baseline="30000" dirty="0"/>
              <a:t>26</a:t>
            </a:r>
            <a:r>
              <a:rPr lang="en-US" sz="2800" dirty="0"/>
              <a:t> But the Jerusalem that is above is free, and she is our </a:t>
            </a:r>
            <a:r>
              <a:rPr lang="en-US" sz="2800" dirty="0" smtClean="0"/>
              <a:t>mother…. </a:t>
            </a:r>
            <a:r>
              <a:rPr lang="en-US" sz="2800" baseline="30000" dirty="0" smtClean="0"/>
              <a:t>28</a:t>
            </a:r>
            <a:r>
              <a:rPr lang="en-US" sz="2800" dirty="0" smtClean="0"/>
              <a:t> </a:t>
            </a:r>
            <a:r>
              <a:rPr lang="en-US" sz="2800" dirty="0"/>
              <a:t>Now you, brothers and sisters, like Isaac, are children of promise. </a:t>
            </a:r>
            <a:r>
              <a:rPr lang="en-US" sz="2800" baseline="30000" dirty="0"/>
              <a:t>29</a:t>
            </a:r>
            <a:r>
              <a:rPr lang="en-US" sz="2800" dirty="0"/>
              <a:t> At that time the son born according to the flesh persecuted the son born by the power of the Spirit. It is the same now</a:t>
            </a:r>
            <a:r>
              <a:rPr lang="en-US" sz="2800" dirty="0" smtClean="0"/>
              <a:t>.</a:t>
            </a:r>
            <a:endParaRPr lang="en-US" sz="2800" dirty="0"/>
          </a:p>
        </p:txBody>
      </p:sp>
      <p:sp>
        <p:nvSpPr>
          <p:cNvPr id="6" name="Title 1"/>
          <p:cNvSpPr>
            <a:spLocks noGrp="1"/>
          </p:cNvSpPr>
          <p:nvPr>
            <p:ph type="title"/>
          </p:nvPr>
        </p:nvSpPr>
        <p:spPr>
          <a:xfrm>
            <a:off x="381000" y="478203"/>
            <a:ext cx="8382000" cy="664797"/>
          </a:xfrm>
        </p:spPr>
        <p:txBody>
          <a:bodyPr/>
          <a:lstStyle/>
          <a:p>
            <a:r>
              <a:rPr lang="en-US" dirty="0" smtClean="0"/>
              <a:t>Galatians 4:21 - 5:1</a:t>
            </a:r>
            <a:endParaRPr lang="en-US" dirty="0"/>
          </a:p>
        </p:txBody>
      </p:sp>
    </p:spTree>
    <p:extLst>
      <p:ext uri="{BB962C8B-B14F-4D97-AF65-F5344CB8AC3E}">
        <p14:creationId xmlns:p14="http://schemas.microsoft.com/office/powerpoint/2010/main" val="3849574452"/>
      </p:ext>
    </p:extLst>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oses-and-the-ten-comandments.jpg"/>
          <p:cNvPicPr>
            <a:picLocks noChangeAspect="1"/>
          </p:cNvPicPr>
          <p:nvPr/>
        </p:nvPicPr>
        <p:blipFill>
          <a:blip r:embed="rId3" cstate="print"/>
          <a:stretch>
            <a:fillRect/>
          </a:stretch>
        </p:blipFill>
        <p:spPr>
          <a:xfrm>
            <a:off x="0" y="0"/>
            <a:ext cx="9144000" cy="6858000"/>
          </a:xfrm>
          <a:prstGeom prst="rect">
            <a:avLst/>
          </a:prstGeom>
        </p:spPr>
      </p:pic>
      <p:sp>
        <p:nvSpPr>
          <p:cNvPr id="3" name="Content Placeholder 2"/>
          <p:cNvSpPr>
            <a:spLocks noGrp="1"/>
          </p:cNvSpPr>
          <p:nvPr>
            <p:ph idx="1"/>
          </p:nvPr>
        </p:nvSpPr>
        <p:spPr>
          <a:xfrm>
            <a:off x="755576" y="2259211"/>
            <a:ext cx="7272808" cy="3576364"/>
          </a:xfrm>
          <a:solidFill>
            <a:schemeClr val="bg1">
              <a:alpha val="51000"/>
            </a:schemeClr>
          </a:solidFill>
        </p:spPr>
        <p:txBody>
          <a:bodyPr/>
          <a:lstStyle/>
          <a:p>
            <a:pPr marL="0" indent="0">
              <a:buNone/>
            </a:pPr>
            <a:r>
              <a:rPr lang="en-US" sz="2800" dirty="0" smtClean="0">
                <a:ln w="50800"/>
                <a:effectLst>
                  <a:outerShdw blurRad="38100" dist="38100" dir="2700000" algn="tl">
                    <a:srgbClr val="000000">
                      <a:alpha val="43137"/>
                    </a:srgbClr>
                  </a:outerShdw>
                </a:effectLst>
              </a:rPr>
              <a:t>“</a:t>
            </a:r>
            <a:r>
              <a:rPr lang="en-US" sz="2800" baseline="30000" dirty="0"/>
              <a:t>30</a:t>
            </a:r>
            <a:r>
              <a:rPr lang="en-US" sz="2800" dirty="0"/>
              <a:t> But what does Scripture say? “Get rid of the slave woman and her son, for the slave woman’s son will never share in the inheritance with the free woman’s son</a:t>
            </a:r>
            <a:r>
              <a:rPr lang="en-US" sz="2800" dirty="0" smtClean="0"/>
              <a:t>.” </a:t>
            </a:r>
            <a:r>
              <a:rPr lang="en-US" sz="2800" baseline="30000" dirty="0"/>
              <a:t>31</a:t>
            </a:r>
            <a:r>
              <a:rPr lang="en-US" sz="2800" dirty="0"/>
              <a:t> Therefore, brothers and sisters, we are not children of the slave woman, but of the free woman. </a:t>
            </a:r>
          </a:p>
          <a:p>
            <a:pPr marL="0" indent="0">
              <a:buNone/>
            </a:pPr>
            <a:r>
              <a:rPr lang="en-US" sz="2800" baseline="30000" dirty="0" smtClean="0"/>
              <a:t>5:1</a:t>
            </a:r>
            <a:r>
              <a:rPr lang="en-US" sz="2800" dirty="0" smtClean="0"/>
              <a:t> </a:t>
            </a:r>
            <a:r>
              <a:rPr lang="en-US" sz="2800" dirty="0"/>
              <a:t>It is for freedom that Christ has set us free. Stand firm, then, and do not let yourselves be burdened again by a yoke of slavery</a:t>
            </a:r>
            <a:r>
              <a:rPr lang="en-US" sz="2800" dirty="0" smtClean="0"/>
              <a:t>.”</a:t>
            </a:r>
            <a:endParaRPr lang="en-US" sz="2800" dirty="0"/>
          </a:p>
        </p:txBody>
      </p:sp>
      <p:sp>
        <p:nvSpPr>
          <p:cNvPr id="6" name="Title 1"/>
          <p:cNvSpPr>
            <a:spLocks noGrp="1"/>
          </p:cNvSpPr>
          <p:nvPr>
            <p:ph type="title"/>
          </p:nvPr>
        </p:nvSpPr>
        <p:spPr>
          <a:xfrm>
            <a:off x="381000" y="478203"/>
            <a:ext cx="8382000" cy="664797"/>
          </a:xfrm>
        </p:spPr>
        <p:txBody>
          <a:bodyPr/>
          <a:lstStyle/>
          <a:p>
            <a:r>
              <a:rPr lang="en-US" dirty="0" smtClean="0"/>
              <a:t>Galatians 4:21 - 5:1</a:t>
            </a:r>
            <a:endParaRPr lang="en-US" dirty="0"/>
          </a:p>
        </p:txBody>
      </p:sp>
    </p:spTree>
    <p:extLst>
      <p:ext uri="{BB962C8B-B14F-4D97-AF65-F5344CB8AC3E}">
        <p14:creationId xmlns:p14="http://schemas.microsoft.com/office/powerpoint/2010/main" val="732973846"/>
      </p:ext>
    </p:extLst>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70884953"/>
              </p:ext>
            </p:extLst>
          </p:nvPr>
        </p:nvGraphicFramePr>
        <p:xfrm>
          <a:off x="0" y="1"/>
          <a:ext cx="9144000" cy="6995649"/>
        </p:xfrm>
        <a:graphic>
          <a:graphicData uri="http://schemas.openxmlformats.org/drawingml/2006/table">
            <a:tbl>
              <a:tblPr firstRow="1" bandRow="1">
                <a:tableStyleId>{AF606853-7671-496A-8E4F-DF71F8EC918B}</a:tableStyleId>
              </a:tblPr>
              <a:tblGrid>
                <a:gridCol w="2915816"/>
                <a:gridCol w="2880320"/>
                <a:gridCol w="3347864"/>
              </a:tblGrid>
              <a:tr h="1062747">
                <a:tc>
                  <a:txBody>
                    <a:bodyPr/>
                    <a:lstStyle/>
                    <a:p>
                      <a:pPr algn="ctr"/>
                      <a:r>
                        <a:rPr lang="en-US" sz="2800" cap="none" spc="0" dirty="0" err="1" smtClean="0">
                          <a:ln w="18415" cmpd="sng">
                            <a:solidFill>
                              <a:srgbClr val="FFFFFF"/>
                            </a:solidFill>
                            <a:prstDash val="solid"/>
                          </a:ln>
                          <a:effectLst>
                            <a:outerShdw blurRad="63500" dir="3600000" algn="tl" rotWithShape="0">
                              <a:srgbClr val="000000">
                                <a:alpha val="70000"/>
                              </a:srgbClr>
                            </a:outerShdw>
                          </a:effectLst>
                        </a:rPr>
                        <a:t>Abrahamic</a:t>
                      </a:r>
                      <a:r>
                        <a:rPr lang="en-US" sz="2800" cap="none" spc="0" dirty="0" smtClean="0">
                          <a:ln w="18415" cmpd="sng">
                            <a:solidFill>
                              <a:srgbClr val="FFFFFF"/>
                            </a:solidFill>
                            <a:prstDash val="solid"/>
                          </a:ln>
                          <a:effectLst>
                            <a:outerShdw blurRad="63500" dir="3600000" algn="tl" rotWithShape="0">
                              <a:srgbClr val="000000">
                                <a:alpha val="70000"/>
                              </a:srgbClr>
                            </a:outerShdw>
                          </a:effectLst>
                        </a:rPr>
                        <a:t> Covenant</a:t>
                      </a:r>
                      <a:endParaRPr lang="en-US" sz="2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a:txBody>
                    <a:bodyPr/>
                    <a:lstStyle/>
                    <a:p>
                      <a:pPr algn="ctr"/>
                      <a:r>
                        <a:rPr lang="en-US" sz="2800" cap="none" spc="0" dirty="0" smtClean="0">
                          <a:ln w="18415" cmpd="sng">
                            <a:solidFill>
                              <a:srgbClr val="FFFFFF"/>
                            </a:solidFill>
                            <a:prstDash val="solid"/>
                          </a:ln>
                          <a:effectLst>
                            <a:outerShdw blurRad="63500" dir="3600000" algn="tl" rotWithShape="0">
                              <a:srgbClr val="000000">
                                <a:alpha val="70000"/>
                              </a:srgbClr>
                            </a:outerShdw>
                          </a:effectLst>
                        </a:rPr>
                        <a:t>Sinai Covenant “Old Covenant”</a:t>
                      </a:r>
                      <a:endParaRPr lang="en-US" sz="2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a:txBody>
                    <a:bodyPr/>
                    <a:lstStyle/>
                    <a:p>
                      <a:pPr algn="ctr"/>
                      <a:r>
                        <a:rPr lang="en-US" sz="2800" cap="none" spc="0" dirty="0" smtClean="0">
                          <a:ln w="18415" cmpd="sng">
                            <a:solidFill>
                              <a:srgbClr val="FFFFFF"/>
                            </a:solidFill>
                            <a:prstDash val="solid"/>
                          </a:ln>
                          <a:effectLst>
                            <a:outerShdw blurRad="63500" dir="3600000" algn="tl" rotWithShape="0">
                              <a:srgbClr val="000000">
                                <a:alpha val="70000"/>
                              </a:srgbClr>
                            </a:outerShdw>
                          </a:effectLst>
                        </a:rPr>
                        <a:t>New Covenant</a:t>
                      </a:r>
                      <a:endParaRPr lang="en-US" sz="2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r>
              <a:tr h="2438260">
                <a:tc>
                  <a:txBody>
                    <a:bodyPr/>
                    <a:lstStyle/>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Promise/Faith</a:t>
                      </a: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marL="0" marR="0" lvl="0" indent="0" algn="ctr" defTabSz="914363" rtl="0" eaLnBrk="1" fontAlgn="auto" latinLnBrk="0" hangingPunct="1">
                        <a:lnSpc>
                          <a:spcPct val="100000"/>
                        </a:lnSpc>
                        <a:spcBef>
                          <a:spcPts val="0"/>
                        </a:spcBef>
                        <a:spcAft>
                          <a:spcPts val="0"/>
                        </a:spcAft>
                        <a:buClrTx/>
                        <a:buSzTx/>
                        <a:buFontTx/>
                        <a:buNone/>
                        <a:tabLst/>
                        <a:defRPr/>
                      </a:pPr>
                      <a:r>
                        <a:rPr kumimoji="0" lang="en-US" sz="2700" b="0"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rPr>
                        <a:t>Gen 15:6, 18</a:t>
                      </a: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txBody>
                  <a:tcPr/>
                </a:tc>
                <a:tc>
                  <a:txBody>
                    <a:bodyPr/>
                    <a:lstStyle/>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Law/Obedience</a:t>
                      </a: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Deut 4:12-13</a:t>
                      </a:r>
                    </a:p>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      5:2-3</a:t>
                      </a:r>
                      <a:endParaRPr lang="en-US" sz="27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a:txBody>
                    <a:bodyPr/>
                    <a:lstStyle/>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Promise/Faith</a:t>
                      </a:r>
                      <a:r>
                        <a:rPr lang="en-US" sz="2700" cap="none" spc="0" baseline="0" dirty="0" smtClean="0">
                          <a:ln w="18415" cmpd="sng">
                            <a:solidFill>
                              <a:srgbClr val="FFFFFF"/>
                            </a:solidFill>
                            <a:prstDash val="solid"/>
                          </a:ln>
                          <a:effectLst>
                            <a:outerShdw blurRad="63500" dir="3600000" algn="tl" rotWithShape="0">
                              <a:srgbClr val="000000">
                                <a:alpha val="70000"/>
                              </a:srgbClr>
                            </a:outerShdw>
                          </a:effectLst>
                        </a:rPr>
                        <a:t> </a:t>
                      </a:r>
                      <a:r>
                        <a:rPr lang="en-US" sz="2700" cap="none" spc="0" dirty="0" smtClean="0">
                          <a:ln w="18415" cmpd="sng">
                            <a:solidFill>
                              <a:srgbClr val="FFFFFF"/>
                            </a:solidFill>
                            <a:prstDash val="solid"/>
                          </a:ln>
                          <a:effectLst>
                            <a:outerShdw blurRad="63500" dir="3600000" algn="tl" rotWithShape="0">
                              <a:srgbClr val="000000">
                                <a:alpha val="70000"/>
                              </a:srgbClr>
                            </a:outerShdw>
                          </a:effectLst>
                        </a:rPr>
                        <a:t>Grace/Love</a:t>
                      </a:r>
                    </a:p>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Holy</a:t>
                      </a:r>
                      <a:r>
                        <a:rPr lang="en-US" sz="2700" cap="none" spc="0" baseline="0" dirty="0" smtClean="0">
                          <a:ln w="18415" cmpd="sng">
                            <a:solidFill>
                              <a:srgbClr val="FFFFFF"/>
                            </a:solidFill>
                            <a:prstDash val="solid"/>
                          </a:ln>
                          <a:effectLst>
                            <a:outerShdw blurRad="63500" dir="3600000" algn="tl" rotWithShape="0">
                              <a:srgbClr val="000000">
                                <a:alpha val="70000"/>
                              </a:srgbClr>
                            </a:outerShdw>
                          </a:effectLst>
                        </a:rPr>
                        <a:t> Spirit</a:t>
                      </a:r>
                    </a:p>
                    <a:p>
                      <a:pPr algn="ctr"/>
                      <a:endParaRPr lang="en-US" sz="2700" cap="none" spc="0" baseline="0" dirty="0" smtClean="0">
                        <a:ln w="18415" cmpd="sng">
                          <a:solidFill>
                            <a:srgbClr val="FFFFFF"/>
                          </a:solidFill>
                          <a:prstDash val="solid"/>
                        </a:ln>
                        <a:effectLst>
                          <a:outerShdw blurRad="63500" dir="3600000" algn="tl" rotWithShape="0">
                            <a:srgbClr val="000000">
                              <a:alpha val="70000"/>
                            </a:srgbClr>
                          </a:outerShdw>
                        </a:effectLst>
                      </a:endParaRPr>
                    </a:p>
                    <a:p>
                      <a:pPr algn="ctr"/>
                      <a:r>
                        <a:rPr lang="en-US" sz="2700" cap="none" spc="0" baseline="0" dirty="0" smtClean="0">
                          <a:ln w="18415" cmpd="sng">
                            <a:solidFill>
                              <a:srgbClr val="FFFFFF"/>
                            </a:solidFill>
                            <a:prstDash val="solid"/>
                          </a:ln>
                          <a:effectLst>
                            <a:outerShdw blurRad="63500" dir="3600000" algn="tl" rotWithShape="0">
                              <a:srgbClr val="000000">
                                <a:alpha val="70000"/>
                              </a:srgbClr>
                            </a:outerShdw>
                          </a:effectLst>
                        </a:rPr>
                        <a:t>Heb  8:7-9, 13</a:t>
                      </a:r>
                    </a:p>
                  </a:txBody>
                  <a:tcPr/>
                </a:tc>
              </a:tr>
              <a:tr h="3372582">
                <a:tc gridSpan="3">
                  <a:txBody>
                    <a:bodyPr/>
                    <a:lstStyle/>
                    <a:p>
                      <a:pPr marL="0" marR="0" lvl="0" indent="354013"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US" sz="800" b="0"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endParaRPr>
                    </a:p>
                    <a:p>
                      <a:endParaRPr lang="en-US" sz="19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hMerge="1">
                  <a:txBody>
                    <a:bodyPr/>
                    <a:lstStyle/>
                    <a:p>
                      <a:endParaRPr lang="en-US" sz="19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hMerge="1">
                  <a:txBody>
                    <a:bodyPr/>
                    <a:lstStyle/>
                    <a:p>
                      <a:endParaRPr lang="en-US" sz="19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r>
            </a:tbl>
          </a:graphicData>
        </a:graphic>
      </p:graphicFrame>
      <p:sp>
        <p:nvSpPr>
          <p:cNvPr id="5" name="TextBox 4"/>
          <p:cNvSpPr txBox="1"/>
          <p:nvPr/>
        </p:nvSpPr>
        <p:spPr>
          <a:xfrm>
            <a:off x="533400" y="4343400"/>
            <a:ext cx="8001000" cy="1200329"/>
          </a:xfrm>
          <a:prstGeom prst="rect">
            <a:avLst/>
          </a:prstGeom>
          <a:noFill/>
        </p:spPr>
        <p:txBody>
          <a:bodyPr wrap="square" rtlCol="0">
            <a:spAutoFit/>
          </a:bodyPr>
          <a:lstStyle/>
          <a:p>
            <a:pPr algn="ctr"/>
            <a:r>
              <a:rPr lang="en-US" sz="3600" dirty="0">
                <a:solidFill>
                  <a:srgbClr val="FFFFFF"/>
                </a:solidFill>
              </a:rPr>
              <a:t>Evangelical Model of the Covenants</a:t>
            </a:r>
          </a:p>
          <a:p>
            <a:pPr algn="ctr"/>
            <a:r>
              <a:rPr lang="en-US" sz="3600" dirty="0">
                <a:solidFill>
                  <a:srgbClr val="FFFFFF"/>
                </a:solidFill>
              </a:rPr>
              <a:t>Especially the Old and New Covenants</a:t>
            </a:r>
          </a:p>
        </p:txBody>
      </p:sp>
      <p:sp>
        <p:nvSpPr>
          <p:cNvPr id="6" name="TextBox 5"/>
          <p:cNvSpPr txBox="1"/>
          <p:nvPr/>
        </p:nvSpPr>
        <p:spPr>
          <a:xfrm>
            <a:off x="2971800" y="2286000"/>
            <a:ext cx="2743200" cy="569387"/>
          </a:xfrm>
          <a:prstGeom prst="rect">
            <a:avLst/>
          </a:prstGeom>
          <a:noFill/>
        </p:spPr>
        <p:txBody>
          <a:bodyPr wrap="square" rtlCol="0">
            <a:spAutoFit/>
          </a:bodyPr>
          <a:lstStyle/>
          <a:p>
            <a:pPr algn="ctr"/>
            <a:r>
              <a:rPr lang="en-US" sz="3100" b="1"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cs typeface="Arial" charset="0"/>
              </a:rPr>
              <a:t>“Yoke of slavery”</a:t>
            </a:r>
            <a:endParaRPr lang="en-US" sz="3100" b="1" dirty="0">
              <a:solidFill>
                <a:srgbClr val="FFFFFF"/>
              </a:solidFill>
            </a:endParaRPr>
          </a:p>
        </p:txBody>
      </p:sp>
      <p:sp>
        <p:nvSpPr>
          <p:cNvPr id="7" name="TextBox 6"/>
          <p:cNvSpPr txBox="1"/>
          <p:nvPr/>
        </p:nvSpPr>
        <p:spPr>
          <a:xfrm>
            <a:off x="5867400" y="2290226"/>
            <a:ext cx="3124200" cy="569387"/>
          </a:xfrm>
          <a:prstGeom prst="rect">
            <a:avLst/>
          </a:prstGeom>
          <a:noFill/>
        </p:spPr>
        <p:txBody>
          <a:bodyPr wrap="square" rtlCol="0">
            <a:spAutoFit/>
          </a:bodyPr>
          <a:lstStyle/>
          <a:p>
            <a:pPr algn="ctr"/>
            <a:r>
              <a:rPr lang="en-US" sz="3100" b="1"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cs typeface="Arial" charset="0"/>
              </a:rPr>
              <a:t>“Freedom in Christ”</a:t>
            </a:r>
            <a:endParaRPr lang="en-US" sz="3100" b="1" dirty="0">
              <a:solidFill>
                <a:srgbClr val="FFFFFF"/>
              </a:solidFill>
            </a:endParaRPr>
          </a:p>
        </p:txBody>
      </p:sp>
    </p:spTree>
    <p:extLst>
      <p:ext uri="{BB962C8B-B14F-4D97-AF65-F5344CB8AC3E}">
        <p14:creationId xmlns:p14="http://schemas.microsoft.com/office/powerpoint/2010/main" val="2617283890"/>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nvPr>
        </p:nvGraphicFramePr>
        <p:xfrm>
          <a:off x="0" y="1"/>
          <a:ext cx="9144000" cy="6873589"/>
        </p:xfrm>
        <a:graphic>
          <a:graphicData uri="http://schemas.openxmlformats.org/drawingml/2006/table">
            <a:tbl>
              <a:tblPr firstRow="1" bandRow="1">
                <a:tableStyleId>{AF606853-7671-496A-8E4F-DF71F8EC918B}</a:tableStyleId>
              </a:tblPr>
              <a:tblGrid>
                <a:gridCol w="2915816"/>
                <a:gridCol w="2880320"/>
                <a:gridCol w="3347864"/>
              </a:tblGrid>
              <a:tr h="1062747">
                <a:tc>
                  <a:txBody>
                    <a:bodyPr/>
                    <a:lstStyle/>
                    <a:p>
                      <a:pPr algn="ctr"/>
                      <a:endParaRPr lang="en-US" sz="2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a:txBody>
                    <a:bodyPr/>
                    <a:lstStyle/>
                    <a:p>
                      <a:pPr algn="ctr"/>
                      <a:endParaRPr lang="en-US" sz="2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a:txBody>
                    <a:bodyPr/>
                    <a:lstStyle/>
                    <a:p>
                      <a:pPr algn="ctr"/>
                      <a:endParaRPr lang="en-US" sz="2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r>
              <a:tr h="2438260">
                <a:tc>
                  <a:txBody>
                    <a:bodyPr/>
                    <a:lstStyle/>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txBody>
                  <a:tcPr/>
                </a:tc>
                <a:tc>
                  <a:txBody>
                    <a:bodyPr/>
                    <a:lstStyle/>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a:txBody>
                    <a:bodyPr/>
                    <a:lstStyle/>
                    <a:p>
                      <a:pPr algn="ctr"/>
                      <a:endParaRPr lang="en-US" sz="2700" cap="none" spc="0" baseline="0" dirty="0" smtClean="0">
                        <a:ln w="18415" cmpd="sng">
                          <a:solidFill>
                            <a:srgbClr val="FFFFFF"/>
                          </a:solidFill>
                          <a:prstDash val="solid"/>
                        </a:ln>
                        <a:effectLst>
                          <a:outerShdw blurRad="63500" dir="3600000" algn="tl" rotWithShape="0">
                            <a:srgbClr val="000000">
                              <a:alpha val="70000"/>
                            </a:srgbClr>
                          </a:outerShdw>
                        </a:effectLst>
                      </a:endParaRPr>
                    </a:p>
                  </a:txBody>
                  <a:tcPr/>
                </a:tc>
              </a:tr>
              <a:tr h="3372582">
                <a:tc gridSpan="3">
                  <a:txBody>
                    <a:bodyPr/>
                    <a:lstStyle/>
                    <a:p>
                      <a:pPr marL="0" marR="0" lvl="0" indent="354013"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US" sz="800" b="0"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endParaRPr>
                    </a:p>
                    <a:p>
                      <a:pPr marL="0" marR="0" lvl="0" indent="354013"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US" sz="800" b="0"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endParaRPr>
                    </a:p>
                    <a:p>
                      <a:pPr marL="0" marR="0" lvl="0" indent="354013" algn="l" defTabSz="914400" rtl="0" eaLnBrk="1" fontAlgn="auto" latinLnBrk="0" hangingPunct="1">
                        <a:lnSpc>
                          <a:spcPct val="100000"/>
                        </a:lnSpc>
                        <a:spcBef>
                          <a:spcPts val="0"/>
                        </a:spcBef>
                        <a:spcAft>
                          <a:spcPts val="0"/>
                        </a:spcAft>
                        <a:buClrTx/>
                        <a:buSzTx/>
                        <a:buFont typeface="Arial" pitchFamily="34" charset="0"/>
                        <a:buNone/>
                        <a:tabLst/>
                        <a:defRPr/>
                      </a:pPr>
                      <a:endParaRPr kumimoji="0" lang="en-US" sz="3200" b="0" i="0" u="none" strike="noStrike" kern="1200" cap="none" spc="0" normalizeH="0" baseline="0" noProof="0" dirty="0" smtClean="0">
                        <a:ln w="18415" cmpd="sng">
                          <a:solidFill>
                            <a:srgbClr val="FFFFFF"/>
                          </a:solidFill>
                          <a:prstDash val="solid"/>
                        </a:ln>
                        <a:solidFill>
                          <a:srgbClr val="FFFFFF"/>
                        </a:solidFill>
                        <a:effectLst>
                          <a:glow rad="139700">
                            <a:prstClr val="white">
                              <a:alpha val="40000"/>
                            </a:prstClr>
                          </a:glow>
                          <a:outerShdw blurRad="63500" dir="3600000" algn="tl" rotWithShape="0">
                            <a:srgbClr val="000000">
                              <a:alpha val="70000"/>
                            </a:srgbClr>
                          </a:outerShdw>
                        </a:effectLst>
                        <a:uLnTx/>
                        <a:uFillTx/>
                        <a:latin typeface="+mn-lt"/>
                        <a:ea typeface="+mn-ea"/>
                        <a:cs typeface="+mn-cs"/>
                      </a:endParaRPr>
                    </a:p>
                    <a:p>
                      <a:endParaRPr lang="en-US" sz="19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hMerge="1">
                  <a:txBody>
                    <a:bodyPr/>
                    <a:lstStyle/>
                    <a:p>
                      <a:endParaRPr lang="en-US" sz="19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hMerge="1">
                  <a:txBody>
                    <a:bodyPr/>
                    <a:lstStyle/>
                    <a:p>
                      <a:endParaRPr lang="en-US" sz="19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r>
            </a:tbl>
          </a:graphicData>
        </a:graphic>
      </p:graphicFrame>
      <p:sp>
        <p:nvSpPr>
          <p:cNvPr id="6" name="TextBox 5"/>
          <p:cNvSpPr txBox="1"/>
          <p:nvPr/>
        </p:nvSpPr>
        <p:spPr>
          <a:xfrm>
            <a:off x="533400" y="4343400"/>
            <a:ext cx="8001000" cy="1200329"/>
          </a:xfrm>
          <a:prstGeom prst="rect">
            <a:avLst/>
          </a:prstGeom>
          <a:noFill/>
        </p:spPr>
        <p:txBody>
          <a:bodyPr wrap="square" rtlCol="0">
            <a:spAutoFit/>
          </a:bodyPr>
          <a:lstStyle/>
          <a:p>
            <a:pPr algn="ctr"/>
            <a:r>
              <a:rPr lang="en-US" sz="3600" dirty="0">
                <a:solidFill>
                  <a:srgbClr val="FFFFFF"/>
                </a:solidFill>
              </a:rPr>
              <a:t>Evangelical Model of the Covenants</a:t>
            </a:r>
          </a:p>
          <a:p>
            <a:pPr algn="ctr"/>
            <a:r>
              <a:rPr lang="en-US" sz="3600" dirty="0">
                <a:solidFill>
                  <a:srgbClr val="FFFFFF"/>
                </a:solidFill>
              </a:rPr>
              <a:t>Especially the Old and New Covenants</a:t>
            </a:r>
          </a:p>
        </p:txBody>
      </p:sp>
    </p:spTree>
    <p:extLst>
      <p:ext uri="{BB962C8B-B14F-4D97-AF65-F5344CB8AC3E}">
        <p14:creationId xmlns:p14="http://schemas.microsoft.com/office/powerpoint/2010/main" val="2078897716"/>
      </p:ext>
    </p:extLst>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oses-and-the-ten-comandments.jpg"/>
          <p:cNvPicPr>
            <a:picLocks noChangeAspect="1"/>
          </p:cNvPicPr>
          <p:nvPr/>
        </p:nvPicPr>
        <p:blipFill>
          <a:blip r:embed="rId3" cstate="print"/>
          <a:stretch>
            <a:fillRect/>
          </a:stretch>
        </p:blipFill>
        <p:spPr>
          <a:xfrm>
            <a:off x="0" y="0"/>
            <a:ext cx="9144000" cy="6858000"/>
          </a:xfrm>
          <a:prstGeom prst="rect">
            <a:avLst/>
          </a:prstGeom>
        </p:spPr>
      </p:pic>
      <p:sp>
        <p:nvSpPr>
          <p:cNvPr id="2" name="Title 1"/>
          <p:cNvSpPr>
            <a:spLocks noGrp="1"/>
          </p:cNvSpPr>
          <p:nvPr>
            <p:ph type="title"/>
          </p:nvPr>
        </p:nvSpPr>
        <p:spPr>
          <a:xfrm>
            <a:off x="381000" y="478203"/>
            <a:ext cx="8382000" cy="664797"/>
          </a:xfrm>
        </p:spPr>
        <p:txBody>
          <a:bodyPr/>
          <a:lstStyle/>
          <a:p>
            <a:r>
              <a:rPr lang="en-US" b="1" dirty="0" smtClean="0"/>
              <a:t>Hebrews 8:7-9, 13</a:t>
            </a:r>
            <a:endParaRPr lang="en-US" dirty="0"/>
          </a:p>
        </p:txBody>
      </p:sp>
      <p:sp>
        <p:nvSpPr>
          <p:cNvPr id="3" name="Content Placeholder 2"/>
          <p:cNvSpPr>
            <a:spLocks noGrp="1"/>
          </p:cNvSpPr>
          <p:nvPr>
            <p:ph idx="1"/>
          </p:nvPr>
        </p:nvSpPr>
        <p:spPr>
          <a:xfrm>
            <a:off x="755576" y="2024268"/>
            <a:ext cx="7272808" cy="4376532"/>
          </a:xfrm>
          <a:solidFill>
            <a:schemeClr val="bg1">
              <a:alpha val="51000"/>
            </a:schemeClr>
          </a:solidFill>
        </p:spPr>
        <p:txBody>
          <a:bodyPr/>
          <a:lstStyle/>
          <a:p>
            <a:pPr marL="0" indent="0">
              <a:buNone/>
            </a:pPr>
            <a:r>
              <a:rPr lang="en-US" sz="2400" dirty="0" smtClean="0">
                <a:effectLst>
                  <a:outerShdw blurRad="38100" dist="38100" dir="2700000" algn="tl">
                    <a:srgbClr val="000000">
                      <a:alpha val="43137"/>
                    </a:srgbClr>
                  </a:outerShdw>
                </a:effectLst>
              </a:rPr>
              <a:t>“</a:t>
            </a:r>
            <a:r>
              <a:rPr lang="en-US" sz="2400" baseline="30000" dirty="0">
                <a:effectLst>
                  <a:outerShdw blurRad="38100" dist="38100" dir="2700000" algn="tl">
                    <a:srgbClr val="000000">
                      <a:alpha val="43137"/>
                    </a:srgbClr>
                  </a:outerShdw>
                </a:effectLst>
              </a:rPr>
              <a:t>7</a:t>
            </a:r>
            <a:r>
              <a:rPr lang="en-US" sz="2400" dirty="0">
                <a:effectLst>
                  <a:outerShdw blurRad="38100" dist="38100" dir="2700000" algn="tl">
                    <a:srgbClr val="000000">
                      <a:alpha val="43137"/>
                    </a:srgbClr>
                  </a:outerShdw>
                </a:effectLst>
              </a:rPr>
              <a:t> For if there had been nothing wrong with that first covenant, no place would have been sought for another. </a:t>
            </a:r>
            <a:r>
              <a:rPr lang="en-US" sz="2400" baseline="30000" dirty="0">
                <a:effectLst>
                  <a:outerShdw blurRad="38100" dist="38100" dir="2700000" algn="tl">
                    <a:srgbClr val="000000">
                      <a:alpha val="43137"/>
                    </a:srgbClr>
                  </a:outerShdw>
                </a:effectLst>
              </a:rPr>
              <a:t>8</a:t>
            </a:r>
            <a:r>
              <a:rPr lang="en-US" sz="2400" dirty="0">
                <a:effectLst>
                  <a:outerShdw blurRad="38100" dist="38100" dir="2700000" algn="tl">
                    <a:srgbClr val="000000">
                      <a:alpha val="43137"/>
                    </a:srgbClr>
                  </a:outerShdw>
                </a:effectLst>
              </a:rPr>
              <a:t> But God found fault with the people and said: ‘The days are coming, declares the Lord, when I will make a new covenant with the people of Israel and with the people of Judah. </a:t>
            </a:r>
            <a:r>
              <a:rPr lang="en-US" sz="2400" baseline="30000" dirty="0">
                <a:effectLst>
                  <a:outerShdw blurRad="38100" dist="38100" dir="2700000" algn="tl">
                    <a:srgbClr val="000000">
                      <a:alpha val="43137"/>
                    </a:srgbClr>
                  </a:outerShdw>
                </a:effectLst>
              </a:rPr>
              <a:t>9</a:t>
            </a:r>
            <a:r>
              <a:rPr lang="en-US" sz="2400" dirty="0">
                <a:effectLst>
                  <a:outerShdw blurRad="38100" dist="38100" dir="2700000" algn="tl">
                    <a:srgbClr val="000000">
                      <a:alpha val="43137"/>
                    </a:srgbClr>
                  </a:outerShdw>
                </a:effectLst>
              </a:rPr>
              <a:t> It will not be like the covenant I made with their ancestors when I took them by the hand to lead them out of Egypt, because they did not remain faithful to my covenant, and I turned away from them,’ declares the Lord….</a:t>
            </a:r>
            <a:r>
              <a:rPr lang="en-US" sz="2400" dirty="0">
                <a:ln w="18415" cmpd="sng">
                  <a:solidFill>
                    <a:srgbClr val="FFFFFF"/>
                  </a:solidFill>
                  <a:prstDash val="solid"/>
                </a:ln>
                <a:solidFill>
                  <a:srgbClr val="FFFFFF"/>
                </a:solidFill>
                <a:effectLst>
                  <a:outerShdw blurRad="38100" dist="38100" dir="2700000" algn="tl">
                    <a:srgbClr val="000000">
                      <a:alpha val="43137"/>
                    </a:srgbClr>
                  </a:outerShdw>
                </a:effectLst>
              </a:rPr>
              <a:t> </a:t>
            </a:r>
            <a:endParaRPr lang="en-US" sz="2400" dirty="0" smtClean="0">
              <a:ln w="18415" cmpd="sng">
                <a:solidFill>
                  <a:srgbClr val="FFFFFF"/>
                </a:solidFill>
                <a:prstDash val="solid"/>
              </a:ln>
              <a:solidFill>
                <a:srgbClr val="FFFFFF"/>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32684975"/>
      </p:ext>
    </p:extLst>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oses-and-the-ten-comandments.jpg"/>
          <p:cNvPicPr>
            <a:picLocks noChangeAspect="1"/>
          </p:cNvPicPr>
          <p:nvPr/>
        </p:nvPicPr>
        <p:blipFill>
          <a:blip r:embed="rId3" cstate="print"/>
          <a:stretch>
            <a:fillRect/>
          </a:stretch>
        </p:blipFill>
        <p:spPr>
          <a:xfrm>
            <a:off x="0" y="0"/>
            <a:ext cx="9144000" cy="6858000"/>
          </a:xfrm>
          <a:prstGeom prst="rect">
            <a:avLst/>
          </a:prstGeom>
        </p:spPr>
      </p:pic>
      <p:sp>
        <p:nvSpPr>
          <p:cNvPr id="2" name="Title 1"/>
          <p:cNvSpPr>
            <a:spLocks noGrp="1"/>
          </p:cNvSpPr>
          <p:nvPr>
            <p:ph type="title"/>
          </p:nvPr>
        </p:nvSpPr>
        <p:spPr>
          <a:xfrm>
            <a:off x="381000" y="478203"/>
            <a:ext cx="8382000" cy="664797"/>
          </a:xfrm>
        </p:spPr>
        <p:txBody>
          <a:bodyPr/>
          <a:lstStyle/>
          <a:p>
            <a:r>
              <a:rPr lang="en-US" b="1" dirty="0" smtClean="0"/>
              <a:t>Hebrews 8:7-9, 13</a:t>
            </a:r>
            <a:endParaRPr lang="en-US" dirty="0"/>
          </a:p>
        </p:txBody>
      </p:sp>
      <p:sp>
        <p:nvSpPr>
          <p:cNvPr id="3" name="Content Placeholder 2"/>
          <p:cNvSpPr>
            <a:spLocks noGrp="1"/>
          </p:cNvSpPr>
          <p:nvPr>
            <p:ph idx="1"/>
          </p:nvPr>
        </p:nvSpPr>
        <p:spPr>
          <a:xfrm>
            <a:off x="755576" y="2024268"/>
            <a:ext cx="7272808" cy="4528932"/>
          </a:xfrm>
          <a:solidFill>
            <a:schemeClr val="bg1">
              <a:alpha val="51000"/>
            </a:schemeClr>
          </a:solidFill>
        </p:spPr>
        <p:txBody>
          <a:bodyPr/>
          <a:lstStyle/>
          <a:p>
            <a:pPr marL="0" indent="0">
              <a:buNone/>
            </a:pPr>
            <a:r>
              <a:rPr lang="en-US" sz="2400" dirty="0" smtClean="0">
                <a:effectLst>
                  <a:outerShdw blurRad="38100" dist="38100" dir="2700000" algn="tl">
                    <a:srgbClr val="000000">
                      <a:alpha val="43137"/>
                    </a:srgbClr>
                  </a:outerShdw>
                </a:effectLst>
              </a:rPr>
              <a:t>“</a:t>
            </a:r>
            <a:r>
              <a:rPr lang="en-US" sz="2400" baseline="30000" dirty="0">
                <a:effectLst>
                  <a:outerShdw blurRad="38100" dist="38100" dir="2700000" algn="tl">
                    <a:srgbClr val="000000">
                      <a:alpha val="43137"/>
                    </a:srgbClr>
                  </a:outerShdw>
                </a:effectLst>
              </a:rPr>
              <a:t>7</a:t>
            </a:r>
            <a:r>
              <a:rPr lang="en-US" sz="2400" dirty="0">
                <a:effectLst>
                  <a:outerShdw blurRad="38100" dist="38100" dir="2700000" algn="tl">
                    <a:srgbClr val="000000">
                      <a:alpha val="43137"/>
                    </a:srgbClr>
                  </a:outerShdw>
                </a:effectLst>
              </a:rPr>
              <a:t> For if there had been nothing wrong with that first covenant, no place would have been sought for another. </a:t>
            </a:r>
            <a:r>
              <a:rPr lang="en-US" sz="2400" baseline="30000" dirty="0">
                <a:effectLst>
                  <a:outerShdw blurRad="38100" dist="38100" dir="2700000" algn="tl">
                    <a:srgbClr val="000000">
                      <a:alpha val="43137"/>
                    </a:srgbClr>
                  </a:outerShdw>
                </a:effectLst>
              </a:rPr>
              <a:t>8</a:t>
            </a:r>
            <a:r>
              <a:rPr lang="en-US" sz="2400" dirty="0">
                <a:effectLst>
                  <a:outerShdw blurRad="38100" dist="38100" dir="2700000" algn="tl">
                    <a:srgbClr val="000000">
                      <a:alpha val="43137"/>
                    </a:srgbClr>
                  </a:outerShdw>
                </a:effectLst>
              </a:rPr>
              <a:t> But God found fault with the people and said: ‘The days are coming, declares the Lord, when I will make a new covenant with the people of Israel and with the people of Judah. </a:t>
            </a:r>
            <a:r>
              <a:rPr lang="en-US" sz="2400" baseline="30000" dirty="0">
                <a:effectLst>
                  <a:outerShdw blurRad="38100" dist="38100" dir="2700000" algn="tl">
                    <a:srgbClr val="000000">
                      <a:alpha val="43137"/>
                    </a:srgbClr>
                  </a:outerShdw>
                </a:effectLst>
              </a:rPr>
              <a:t>9</a:t>
            </a:r>
            <a:r>
              <a:rPr lang="en-US" sz="2400" dirty="0">
                <a:effectLst>
                  <a:outerShdw blurRad="38100" dist="38100" dir="2700000" algn="tl">
                    <a:srgbClr val="000000">
                      <a:alpha val="43137"/>
                    </a:srgbClr>
                  </a:outerShdw>
                </a:effectLst>
              </a:rPr>
              <a:t> It will not be like the covenant I made with their ancestors when I took them by the hand to lead them out of Egypt, because they did not remain faithful to my covenant, and I turned away from them,’ declares the Lord….</a:t>
            </a:r>
            <a:r>
              <a:rPr lang="en-US" sz="2400" dirty="0">
                <a:ln w="18415" cmpd="sng">
                  <a:solidFill>
                    <a:srgbClr val="FFFFFF"/>
                  </a:solidFill>
                  <a:prstDash val="solid"/>
                </a:ln>
                <a:solidFill>
                  <a:srgbClr val="FFFFFF"/>
                </a:solidFill>
                <a:effectLst>
                  <a:outerShdw blurRad="38100" dist="38100" dir="2700000" algn="tl">
                    <a:srgbClr val="000000">
                      <a:alpha val="43137"/>
                    </a:srgbClr>
                  </a:outerShdw>
                </a:effectLst>
              </a:rPr>
              <a:t> </a:t>
            </a:r>
            <a:endParaRPr lang="en-US" sz="2400" dirty="0" smtClean="0">
              <a:ln w="18415" cmpd="sng">
                <a:solidFill>
                  <a:srgbClr val="FFFFFF"/>
                </a:solidFill>
                <a:prstDash val="solid"/>
              </a:ln>
              <a:solidFill>
                <a:srgbClr val="FFFFFF"/>
              </a:solidFill>
              <a:effectLst>
                <a:outerShdw blurRad="38100" dist="38100" dir="2700000" algn="tl">
                  <a:srgbClr val="000000">
                    <a:alpha val="43137"/>
                  </a:srgbClr>
                </a:outerShdw>
              </a:effectLst>
            </a:endParaRPr>
          </a:p>
          <a:p>
            <a:pPr marL="0" indent="0">
              <a:buNone/>
            </a:pPr>
            <a:r>
              <a:rPr lang="en-US" sz="2400" dirty="0" smtClean="0">
                <a:effectLst>
                  <a:outerShdw blurRad="38100" dist="38100" dir="2700000" algn="tl">
                    <a:srgbClr val="000000">
                      <a:alpha val="43137"/>
                    </a:srgbClr>
                  </a:outerShdw>
                </a:effectLst>
              </a:rPr>
              <a:t>“</a:t>
            </a:r>
            <a:r>
              <a:rPr lang="en-US" sz="2400" baseline="30000" dirty="0">
                <a:effectLst>
                  <a:outerShdw blurRad="38100" dist="38100" dir="2700000" algn="tl">
                    <a:srgbClr val="000000">
                      <a:alpha val="43137"/>
                    </a:srgbClr>
                  </a:outerShdw>
                </a:effectLst>
              </a:rPr>
              <a:t>13</a:t>
            </a:r>
            <a:r>
              <a:rPr lang="en-US" sz="2400" dirty="0">
                <a:effectLst>
                  <a:outerShdw blurRad="38100" dist="38100" dir="2700000" algn="tl">
                    <a:srgbClr val="000000">
                      <a:alpha val="43137"/>
                    </a:srgbClr>
                  </a:outerShdw>
                </a:effectLst>
              </a:rPr>
              <a:t> By calling this covenant ‘new,’ he has made the first one obsolete; and what is obsolete and outdated will soon disappear.”</a:t>
            </a:r>
            <a:endParaRPr lang="en-US" sz="2500" dirty="0">
              <a:ln w="18415" cmpd="sng">
                <a:solidFill>
                  <a:srgbClr val="FFFFFF"/>
                </a:solidFill>
                <a:prstDash val="solid"/>
              </a:ln>
              <a:solidFill>
                <a:srgbClr val="FFFFFF"/>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20132990"/>
      </p:ext>
    </p:extLst>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30735846"/>
              </p:ext>
            </p:extLst>
          </p:nvPr>
        </p:nvGraphicFramePr>
        <p:xfrm>
          <a:off x="0" y="1"/>
          <a:ext cx="9144000" cy="6995649"/>
        </p:xfrm>
        <a:graphic>
          <a:graphicData uri="http://schemas.openxmlformats.org/drawingml/2006/table">
            <a:tbl>
              <a:tblPr firstRow="1" bandRow="1">
                <a:tableStyleId>{AF606853-7671-496A-8E4F-DF71F8EC918B}</a:tableStyleId>
              </a:tblPr>
              <a:tblGrid>
                <a:gridCol w="2915816"/>
                <a:gridCol w="2880320"/>
                <a:gridCol w="3347864"/>
              </a:tblGrid>
              <a:tr h="1062747">
                <a:tc>
                  <a:txBody>
                    <a:bodyPr/>
                    <a:lstStyle/>
                    <a:p>
                      <a:pPr algn="ctr"/>
                      <a:r>
                        <a:rPr lang="en-US" sz="2800" cap="none" spc="0" dirty="0" err="1" smtClean="0">
                          <a:ln w="18415" cmpd="sng">
                            <a:solidFill>
                              <a:srgbClr val="FFFFFF"/>
                            </a:solidFill>
                            <a:prstDash val="solid"/>
                          </a:ln>
                          <a:effectLst>
                            <a:outerShdw blurRad="63500" dir="3600000" algn="tl" rotWithShape="0">
                              <a:srgbClr val="000000">
                                <a:alpha val="70000"/>
                              </a:srgbClr>
                            </a:outerShdw>
                          </a:effectLst>
                        </a:rPr>
                        <a:t>Abrahamic</a:t>
                      </a:r>
                      <a:r>
                        <a:rPr lang="en-US" sz="2800" cap="none" spc="0" dirty="0" smtClean="0">
                          <a:ln w="18415" cmpd="sng">
                            <a:solidFill>
                              <a:srgbClr val="FFFFFF"/>
                            </a:solidFill>
                            <a:prstDash val="solid"/>
                          </a:ln>
                          <a:effectLst>
                            <a:outerShdw blurRad="63500" dir="3600000" algn="tl" rotWithShape="0">
                              <a:srgbClr val="000000">
                                <a:alpha val="70000"/>
                              </a:srgbClr>
                            </a:outerShdw>
                          </a:effectLst>
                        </a:rPr>
                        <a:t> Covenant</a:t>
                      </a:r>
                      <a:endParaRPr lang="en-US" sz="2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a:txBody>
                    <a:bodyPr/>
                    <a:lstStyle/>
                    <a:p>
                      <a:pPr algn="ctr"/>
                      <a:r>
                        <a:rPr lang="en-US" sz="2800" cap="none" spc="0" dirty="0" smtClean="0">
                          <a:ln w="18415" cmpd="sng">
                            <a:solidFill>
                              <a:srgbClr val="FFFFFF"/>
                            </a:solidFill>
                            <a:prstDash val="solid"/>
                          </a:ln>
                          <a:effectLst>
                            <a:outerShdw blurRad="63500" dir="3600000" algn="tl" rotWithShape="0">
                              <a:srgbClr val="000000">
                                <a:alpha val="70000"/>
                              </a:srgbClr>
                            </a:outerShdw>
                          </a:effectLst>
                        </a:rPr>
                        <a:t>Sinai Covenant “Old Covenant”</a:t>
                      </a:r>
                      <a:endParaRPr lang="en-US" sz="2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a:txBody>
                    <a:bodyPr/>
                    <a:lstStyle/>
                    <a:p>
                      <a:pPr algn="ctr"/>
                      <a:r>
                        <a:rPr lang="en-US" sz="2800" cap="none" spc="0" dirty="0" smtClean="0">
                          <a:ln w="18415" cmpd="sng">
                            <a:solidFill>
                              <a:srgbClr val="FFFFFF"/>
                            </a:solidFill>
                            <a:prstDash val="solid"/>
                          </a:ln>
                          <a:effectLst>
                            <a:outerShdw blurRad="63500" dir="3600000" algn="tl" rotWithShape="0">
                              <a:srgbClr val="000000">
                                <a:alpha val="70000"/>
                              </a:srgbClr>
                            </a:outerShdw>
                          </a:effectLst>
                        </a:rPr>
                        <a:t>New Covenant</a:t>
                      </a:r>
                      <a:endParaRPr lang="en-US" sz="2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r>
              <a:tr h="2438260">
                <a:tc>
                  <a:txBody>
                    <a:bodyPr/>
                    <a:lstStyle/>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Promise/Faith</a:t>
                      </a: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marL="0" marR="0" lvl="0" indent="0" algn="ctr" defTabSz="914363" rtl="0" eaLnBrk="1" fontAlgn="auto" latinLnBrk="0" hangingPunct="1">
                        <a:lnSpc>
                          <a:spcPct val="100000"/>
                        </a:lnSpc>
                        <a:spcBef>
                          <a:spcPts val="0"/>
                        </a:spcBef>
                        <a:spcAft>
                          <a:spcPts val="0"/>
                        </a:spcAft>
                        <a:buClrTx/>
                        <a:buSzTx/>
                        <a:buFontTx/>
                        <a:buNone/>
                        <a:tabLst/>
                        <a:defRPr/>
                      </a:pPr>
                      <a:r>
                        <a:rPr kumimoji="0" lang="en-US" sz="2700" b="0"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rPr>
                        <a:t>Gen 15:6, 18</a:t>
                      </a: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txBody>
                  <a:tcPr/>
                </a:tc>
                <a:tc>
                  <a:txBody>
                    <a:bodyPr/>
                    <a:lstStyle/>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Law/Obedience</a:t>
                      </a: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Deut 4:12-13</a:t>
                      </a:r>
                    </a:p>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      5:2-3</a:t>
                      </a:r>
                      <a:endParaRPr lang="en-US" sz="27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a:txBody>
                    <a:bodyPr/>
                    <a:lstStyle/>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Promise/Faith</a:t>
                      </a:r>
                      <a:r>
                        <a:rPr lang="en-US" sz="2700" cap="none" spc="0" baseline="0" dirty="0" smtClean="0">
                          <a:ln w="18415" cmpd="sng">
                            <a:solidFill>
                              <a:srgbClr val="FFFFFF"/>
                            </a:solidFill>
                            <a:prstDash val="solid"/>
                          </a:ln>
                          <a:effectLst>
                            <a:outerShdw blurRad="63500" dir="3600000" algn="tl" rotWithShape="0">
                              <a:srgbClr val="000000">
                                <a:alpha val="70000"/>
                              </a:srgbClr>
                            </a:outerShdw>
                          </a:effectLst>
                        </a:rPr>
                        <a:t> </a:t>
                      </a:r>
                      <a:r>
                        <a:rPr lang="en-US" sz="2700" cap="none" spc="0" dirty="0" smtClean="0">
                          <a:ln w="18415" cmpd="sng">
                            <a:solidFill>
                              <a:srgbClr val="FFFFFF"/>
                            </a:solidFill>
                            <a:prstDash val="solid"/>
                          </a:ln>
                          <a:effectLst>
                            <a:outerShdw blurRad="63500" dir="3600000" algn="tl" rotWithShape="0">
                              <a:srgbClr val="000000">
                                <a:alpha val="70000"/>
                              </a:srgbClr>
                            </a:outerShdw>
                          </a:effectLst>
                        </a:rPr>
                        <a:t>Grace/Love</a:t>
                      </a:r>
                    </a:p>
                    <a:p>
                      <a:pPr algn="ctr"/>
                      <a:endParaRPr lang="en-US" sz="2700" cap="none" spc="0" baseline="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baseline="0" dirty="0" smtClean="0">
                        <a:ln w="18415" cmpd="sng">
                          <a:solidFill>
                            <a:srgbClr val="FFFFFF"/>
                          </a:solidFill>
                          <a:prstDash val="solid"/>
                        </a:ln>
                        <a:effectLst>
                          <a:outerShdw blurRad="63500" dir="3600000" algn="tl" rotWithShape="0">
                            <a:srgbClr val="000000">
                              <a:alpha val="70000"/>
                            </a:srgbClr>
                          </a:outerShdw>
                        </a:effectLst>
                      </a:endParaRPr>
                    </a:p>
                    <a:p>
                      <a:pPr algn="ctr"/>
                      <a:r>
                        <a:rPr lang="en-US" sz="2700" cap="none" spc="0" baseline="0" dirty="0" smtClean="0">
                          <a:ln w="18415" cmpd="sng">
                            <a:solidFill>
                              <a:srgbClr val="FFFFFF"/>
                            </a:solidFill>
                            <a:prstDash val="solid"/>
                          </a:ln>
                          <a:effectLst>
                            <a:outerShdw blurRad="63500" dir="3600000" algn="tl" rotWithShape="0">
                              <a:srgbClr val="000000">
                                <a:alpha val="70000"/>
                              </a:srgbClr>
                            </a:outerShdw>
                          </a:effectLst>
                        </a:rPr>
                        <a:t>Heb  8:7-9, 13</a:t>
                      </a:r>
                    </a:p>
                  </a:txBody>
                  <a:tcPr/>
                </a:tc>
              </a:tr>
              <a:tr h="3372582">
                <a:tc gridSpan="3">
                  <a:txBody>
                    <a:bodyPr/>
                    <a:lstStyle/>
                    <a:p>
                      <a:pPr marL="0" marR="0" lvl="0" indent="354013"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US" sz="800" b="0"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endParaRPr>
                    </a:p>
                    <a:p>
                      <a:endParaRPr lang="en-US" sz="19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hMerge="1">
                  <a:txBody>
                    <a:bodyPr/>
                    <a:lstStyle/>
                    <a:p>
                      <a:endParaRPr lang="en-US" sz="19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hMerge="1">
                  <a:txBody>
                    <a:bodyPr/>
                    <a:lstStyle/>
                    <a:p>
                      <a:endParaRPr lang="en-US" sz="19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r>
            </a:tbl>
          </a:graphicData>
        </a:graphic>
      </p:graphicFrame>
      <p:sp>
        <p:nvSpPr>
          <p:cNvPr id="6" name="TextBox 5"/>
          <p:cNvSpPr txBox="1"/>
          <p:nvPr/>
        </p:nvSpPr>
        <p:spPr>
          <a:xfrm>
            <a:off x="3048000" y="1905000"/>
            <a:ext cx="2743200" cy="861774"/>
          </a:xfrm>
          <a:prstGeom prst="rect">
            <a:avLst/>
          </a:prstGeom>
          <a:noFill/>
        </p:spPr>
        <p:txBody>
          <a:bodyPr wrap="square" rtlCol="0">
            <a:spAutoFit/>
          </a:bodyPr>
          <a:lstStyle/>
          <a:p>
            <a:pPr algn="ctr"/>
            <a:r>
              <a:rPr lang="en-US" sz="2500" b="1"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cs typeface="Arial" charset="0"/>
              </a:rPr>
              <a:t>“Obsolete… Outdated … Soon disappear</a:t>
            </a:r>
            <a:endParaRPr lang="en-US" b="1" dirty="0">
              <a:solidFill>
                <a:srgbClr val="FFFFFF"/>
              </a:solidFill>
            </a:endParaRPr>
          </a:p>
        </p:txBody>
      </p:sp>
      <p:sp>
        <p:nvSpPr>
          <p:cNvPr id="7" name="TextBox 6"/>
          <p:cNvSpPr txBox="1"/>
          <p:nvPr/>
        </p:nvSpPr>
        <p:spPr>
          <a:xfrm>
            <a:off x="6019800" y="1905000"/>
            <a:ext cx="2895600" cy="861774"/>
          </a:xfrm>
          <a:prstGeom prst="rect">
            <a:avLst/>
          </a:prstGeom>
          <a:noFill/>
        </p:spPr>
        <p:txBody>
          <a:bodyPr wrap="square" rtlCol="0">
            <a:spAutoFit/>
          </a:bodyPr>
          <a:lstStyle/>
          <a:p>
            <a:pPr algn="ctr"/>
            <a:r>
              <a:rPr lang="en-US" sz="2500" b="1"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cs typeface="Arial" charset="0"/>
              </a:rPr>
              <a:t>“Not like covenant made with Israel”</a:t>
            </a:r>
            <a:endParaRPr lang="en-US" b="1" dirty="0">
              <a:solidFill>
                <a:srgbClr val="FFFFFF"/>
              </a:solidFill>
            </a:endParaRPr>
          </a:p>
        </p:txBody>
      </p:sp>
      <p:sp>
        <p:nvSpPr>
          <p:cNvPr id="8" name="TextBox 7"/>
          <p:cNvSpPr txBox="1"/>
          <p:nvPr/>
        </p:nvSpPr>
        <p:spPr>
          <a:xfrm>
            <a:off x="533400" y="4343400"/>
            <a:ext cx="8001000" cy="1200329"/>
          </a:xfrm>
          <a:prstGeom prst="rect">
            <a:avLst/>
          </a:prstGeom>
          <a:noFill/>
        </p:spPr>
        <p:txBody>
          <a:bodyPr wrap="square" rtlCol="0">
            <a:spAutoFit/>
          </a:bodyPr>
          <a:lstStyle/>
          <a:p>
            <a:pPr algn="ctr"/>
            <a:r>
              <a:rPr lang="en-US" sz="3600" dirty="0">
                <a:solidFill>
                  <a:srgbClr val="FFFFFF"/>
                </a:solidFill>
              </a:rPr>
              <a:t>Evangelical Model of the Covenants</a:t>
            </a:r>
          </a:p>
          <a:p>
            <a:pPr algn="ctr"/>
            <a:r>
              <a:rPr lang="en-US" sz="3600" dirty="0">
                <a:solidFill>
                  <a:srgbClr val="FFFFFF"/>
                </a:solidFill>
              </a:rPr>
              <a:t>Especially the Old and New Covenants</a:t>
            </a:r>
          </a:p>
        </p:txBody>
      </p:sp>
    </p:spTree>
    <p:extLst>
      <p:ext uri="{BB962C8B-B14F-4D97-AF65-F5344CB8AC3E}">
        <p14:creationId xmlns:p14="http://schemas.microsoft.com/office/powerpoint/2010/main" val="375522160"/>
      </p:ext>
    </p:extLst>
  </p:cSld>
  <p:clrMapOvr>
    <a:masterClrMapping/>
  </p:clrMapOvr>
  <p:transition spd="slow">
    <p:randomBa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7924800" cy="990600"/>
          </a:xfrm>
        </p:spPr>
        <p:txBody>
          <a:bodyPr/>
          <a:lstStyle/>
          <a:p>
            <a:pPr algn="ctr"/>
            <a:r>
              <a:rPr lang="en-US" sz="4800" dirty="0" smtClean="0">
                <a:latin typeface="+mj-lt"/>
              </a:rPr>
              <a:t>What’s Happening Here?</a:t>
            </a:r>
            <a:endParaRPr lang="en-US" sz="4800" dirty="0">
              <a:latin typeface="+mj-lt"/>
            </a:endParaRPr>
          </a:p>
        </p:txBody>
      </p:sp>
      <p:sp>
        <p:nvSpPr>
          <p:cNvPr id="3" name="Content Placeholder 2"/>
          <p:cNvSpPr>
            <a:spLocks noGrp="1"/>
          </p:cNvSpPr>
          <p:nvPr>
            <p:ph idx="1"/>
          </p:nvPr>
        </p:nvSpPr>
        <p:spPr>
          <a:xfrm>
            <a:off x="457200" y="1524000"/>
            <a:ext cx="8229600" cy="1364035"/>
          </a:xfrm>
        </p:spPr>
        <p:txBody>
          <a:bodyPr>
            <a:norm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buNone/>
            </a:pPr>
            <a:r>
              <a:rPr lang="en-US" sz="3200" b="1" dirty="0" smtClean="0">
                <a:ln>
                  <a:prstDash val="solid"/>
                </a:ln>
                <a:solidFill>
                  <a:srgbClr val="CCFFCC"/>
                </a:solidFill>
                <a:effectLst>
                  <a:outerShdw blurRad="88000" dist="50800" dir="5040000" algn="tl">
                    <a:schemeClr val="accent4">
                      <a:tint val="80000"/>
                      <a:satMod val="250000"/>
                      <a:alpha val="45000"/>
                    </a:schemeClr>
                  </a:outerShdw>
                </a:effectLst>
                <a:latin typeface="+mn-lt"/>
              </a:rPr>
              <a:t>The Biblical Tension Regarding God’s </a:t>
            </a:r>
          </a:p>
          <a:p>
            <a:pPr algn="ctr">
              <a:buNone/>
            </a:pPr>
            <a:r>
              <a:rPr lang="en-US" sz="3200" b="1" dirty="0" smtClean="0">
                <a:ln>
                  <a:prstDash val="solid"/>
                </a:ln>
                <a:solidFill>
                  <a:srgbClr val="CCFFCC"/>
                </a:solidFill>
                <a:effectLst>
                  <a:outerShdw blurRad="88000" dist="50800" dir="5040000" algn="tl">
                    <a:schemeClr val="accent4">
                      <a:tint val="80000"/>
                      <a:satMod val="250000"/>
                      <a:alpha val="45000"/>
                    </a:schemeClr>
                  </a:outerShdw>
                </a:effectLst>
                <a:latin typeface="+mn-lt"/>
              </a:rPr>
              <a:t>Law/Covenant/Commandments</a:t>
            </a:r>
          </a:p>
        </p:txBody>
      </p:sp>
    </p:spTree>
    <p:extLst>
      <p:ext uri="{BB962C8B-B14F-4D97-AF65-F5344CB8AC3E}">
        <p14:creationId xmlns:p14="http://schemas.microsoft.com/office/powerpoint/2010/main" val="1389394798"/>
      </p:ext>
    </p:extLst>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152400"/>
            <a:ext cx="8701118" cy="857256"/>
          </a:xfrm>
        </p:spPr>
        <p:txBody>
          <a:bodyPr/>
          <a:lstStyle/>
          <a:p>
            <a:pPr algn="ctr"/>
            <a:r>
              <a:rPr lang="en-US" sz="3400" b="1" dirty="0">
                <a:latin typeface="+mj-lt"/>
              </a:rPr>
              <a:t>God’s </a:t>
            </a:r>
            <a:r>
              <a:rPr lang="en-US" sz="3600" b="1" dirty="0" smtClean="0">
                <a:latin typeface="+mj-lt"/>
              </a:rPr>
              <a:t>law/Covenant/Commandments</a:t>
            </a:r>
            <a:r>
              <a:rPr lang="en-US" sz="3400" b="1" dirty="0" smtClean="0">
                <a:latin typeface="+mj-lt"/>
              </a:rPr>
              <a:t> </a:t>
            </a:r>
            <a:r>
              <a:rPr lang="en-US" sz="3400" b="1" dirty="0">
                <a:latin typeface="+mj-lt"/>
              </a:rPr>
              <a:t>are</a:t>
            </a:r>
            <a:r>
              <a:rPr lang="en-US" sz="3400" b="1" dirty="0" smtClean="0">
                <a:latin typeface="+mj-lt"/>
              </a:rPr>
              <a:t>:</a:t>
            </a:r>
            <a:endParaRPr lang="en-US" sz="3400" dirty="0">
              <a:latin typeface="+mj-lt"/>
            </a:endParaRPr>
          </a:p>
        </p:txBody>
      </p:sp>
      <p:sp>
        <p:nvSpPr>
          <p:cNvPr id="3" name="Content Placeholder 2"/>
          <p:cNvSpPr>
            <a:spLocks noGrp="1"/>
          </p:cNvSpPr>
          <p:nvPr>
            <p:ph idx="1"/>
          </p:nvPr>
        </p:nvSpPr>
        <p:spPr>
          <a:xfrm>
            <a:off x="685800" y="1219200"/>
            <a:ext cx="8151440" cy="5638800"/>
          </a:xfrm>
        </p:spPr>
        <p:txBody>
          <a:bodyPr>
            <a:normAutofit/>
          </a:bodyPr>
          <a:lstStyle/>
          <a:p>
            <a:pPr>
              <a:buNone/>
            </a:pP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1.  For our good - </a:t>
            </a:r>
            <a:r>
              <a:rPr lang="en-US" sz="3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Dt</a:t>
            </a: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10:13</a:t>
            </a:r>
          </a:p>
          <a:p>
            <a:pPr>
              <a:buNone/>
            </a:pPr>
            <a:endParaRPr lang="en-US"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a:p>
            <a:pPr marL="398463" indent="-398463">
              <a:buNone/>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2.  </a:t>
            </a: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Written by God in the heart - Dt. 30:10-14; Isa 51:7; </a:t>
            </a:r>
            <a:r>
              <a:rPr lang="en-US" sz="3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Jer</a:t>
            </a: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31:33; Rom 2:12-16; Heb 8:10</a:t>
            </a:r>
          </a:p>
          <a:p>
            <a:pPr>
              <a:buNone/>
            </a:pPr>
            <a:r>
              <a:rPr lang="en-US"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a:t>
            </a:r>
          </a:p>
          <a:p>
            <a:pPr marL="398463" indent="-398463">
              <a:buNone/>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3.  </a:t>
            </a: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Perfect - Ps 19:7</a:t>
            </a:r>
          </a:p>
          <a:p>
            <a:pPr>
              <a:buNone/>
            </a:pPr>
            <a:r>
              <a:rPr lang="en-US"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a:t>
            </a:r>
          </a:p>
          <a:p>
            <a:pPr marL="398463" indent="-398463">
              <a:buAutoNum type="arabicPeriod" startAt="4"/>
            </a:pP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Converting the soul - Ps 19:7</a:t>
            </a:r>
          </a:p>
          <a:p>
            <a:pPr marL="398463" indent="-398463">
              <a:buAutoNum type="arabicPeriod" startAt="4"/>
            </a:pPr>
            <a:endParaRPr lang="en-US"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a:p>
            <a:pPr marL="398463" indent="-398463">
              <a:buAutoNum type="arabicPeriod" startAt="4"/>
            </a:pP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Pure - Psalm 19:8</a:t>
            </a:r>
            <a:endParaRPr lang="en-US"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a:p>
            <a:pPr marL="398463" indent="-398463">
              <a:buAutoNum type="arabicPeriod" startAt="4"/>
            </a:pPr>
            <a:endParaRPr lang="en-US"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a:p>
            <a:pPr marL="398463" indent="-398463">
              <a:buAutoNum type="arabicPeriod" startAt="4"/>
            </a:pP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More to be desired and valuable than fine gold or honey - Psalm 19:10; 119:127</a:t>
            </a:r>
            <a:endParaRPr lang="en-US" sz="3000" b="1" dirty="0" smtClean="0">
              <a:latin typeface="+mn-lt"/>
            </a:endParaRPr>
          </a:p>
          <a:p>
            <a:pPr marL="398463" indent="-398463">
              <a:buFont typeface="Arial" pitchFamily="34" charset="0"/>
              <a:buAutoNum type="arabicPeriod" startAt="4"/>
            </a:pPr>
            <a:endPar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marL="398463" indent="-398463">
              <a:buNone/>
            </a:pPr>
            <a:endParaRPr lang="en-US" sz="3000" b="1" dirty="0" smtClean="0">
              <a:latin typeface="+mn-lt"/>
            </a:endParaRPr>
          </a:p>
          <a:p>
            <a:pPr marL="398463" indent="-398463">
              <a:buFont typeface="Arial" pitchFamily="34" charset="0"/>
              <a:buAutoNum type="arabicPeriod" startAt="4"/>
            </a:pPr>
            <a:endPar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marL="398463" indent="-398463">
              <a:buFont typeface="Arial" pitchFamily="34" charset="0"/>
              <a:buAutoNum type="arabicPeriod" startAt="4"/>
            </a:pPr>
            <a:endParaRPr lang="en-US" sz="2400" b="1" dirty="0" smtClean="0">
              <a:latin typeface="+mn-lt"/>
            </a:endParaRPr>
          </a:p>
          <a:p>
            <a:pPr marL="398463" indent="-398463">
              <a:buFont typeface="Arial" pitchFamily="34" charset="0"/>
              <a:buAutoNum type="arabicPeriod" startAt="4"/>
            </a:pPr>
            <a:endPar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a:p>
            <a:pPr marL="398463" indent="-398463">
              <a:buAutoNum type="arabicPeriod" startAt="4"/>
            </a:pPr>
            <a:endPar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a:p>
            <a:pPr marL="398463" indent="-398463">
              <a:buNone/>
            </a:pPr>
            <a:endPar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a:p>
            <a:pPr marL="398463" indent="-398463">
              <a:buAutoNum type="arabicPeriod" startAt="4"/>
            </a:pPr>
            <a:endPar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a:p>
            <a:pPr marL="514350" indent="-514350">
              <a:buAutoNum type="arabicPeriod" startAt="4"/>
            </a:pPr>
            <a:endParaRPr 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p:txBody>
      </p:sp>
    </p:spTree>
    <p:extLst>
      <p:ext uri="{BB962C8B-B14F-4D97-AF65-F5344CB8AC3E}">
        <p14:creationId xmlns:p14="http://schemas.microsoft.com/office/powerpoint/2010/main" val="161290447"/>
      </p:ext>
    </p:extLst>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219200"/>
            <a:ext cx="8151440" cy="7201286"/>
          </a:xfrm>
        </p:spPr>
        <p:txBody>
          <a:bodyPr>
            <a:normAutofit/>
          </a:bodyPr>
          <a:lstStyle/>
          <a:p>
            <a:pPr marL="398463" indent="-398463">
              <a:buAutoNum type="arabicPeriod" startAt="7"/>
            </a:pP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Liberty/freedom - Psalm 119:44-45</a:t>
            </a:r>
          </a:p>
          <a:p>
            <a:pPr marL="398463" indent="-398463">
              <a:buAutoNum type="arabicPeriod" startAt="7"/>
            </a:pPr>
            <a:endParaRPr lang="en-US"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a:p>
            <a:pPr marL="398463" indent="-398463">
              <a:buAutoNum type="arabicPeriod" startAt="7"/>
            </a:pP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Truth - Ps 119:142, 151</a:t>
            </a:r>
          </a:p>
          <a:p>
            <a:pPr marL="398463" indent="-398463">
              <a:buAutoNum type="arabicPeriod" startAt="7"/>
            </a:pPr>
            <a:endParaRPr lang="en-US"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a:p>
            <a:pPr marL="398463" indent="-398463">
              <a:buAutoNum type="arabicPeriod" startAt="7"/>
            </a:pP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Great peace for those who love it - Ps 119:155</a:t>
            </a:r>
          </a:p>
          <a:p>
            <a:pPr marL="398463" indent="-398463">
              <a:buAutoNum type="arabicPeriod" startAt="7"/>
            </a:pPr>
            <a:endParaRPr lang="en-US"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a:p>
            <a:pPr marL="398463" indent="-398463">
              <a:buAutoNum type="arabicPeriod" startAt="7"/>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a:t>
            </a: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Righteousness - Ps 119:172</a:t>
            </a:r>
          </a:p>
          <a:p>
            <a:pPr marL="398463" indent="-398463">
              <a:buAutoNum type="arabicPeriod" startAt="7"/>
            </a:pPr>
            <a:endParaRPr lang="en-US"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a:p>
            <a:pPr marL="398463" indent="-398463">
              <a:buAutoNum type="arabicPeriod" startAt="7"/>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a:t>
            </a: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Holy - Rom 7:12</a:t>
            </a:r>
          </a:p>
          <a:p>
            <a:pPr marL="398463" indent="-398463">
              <a:buAutoNum type="arabicPeriod" startAt="7"/>
            </a:pPr>
            <a:endParaRPr lang="en-US"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a:p>
            <a:pPr marL="515938" indent="-515938">
              <a:buAutoNum type="arabicPeriod" startAt="7"/>
            </a:pP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Just - Rom 7:12</a:t>
            </a:r>
          </a:p>
          <a:p>
            <a:pPr marL="398463" indent="-398463">
              <a:buAutoNum type="arabicPeriod" startAt="7"/>
            </a:pPr>
            <a:endParaRPr lang="en-US"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a:p>
            <a:pPr marL="515938" indent="-515938">
              <a:buAutoNum type="arabicPeriod" startAt="7"/>
            </a:pP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Good - Rom 7:12</a:t>
            </a:r>
          </a:p>
          <a:p>
            <a:pPr marL="398463" indent="-398463">
              <a:buAutoNum type="arabicPeriod" startAt="7"/>
            </a:pPr>
            <a:endParaRPr lang="en-US"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a:p>
            <a:pPr marL="398463" indent="-398463">
              <a:buNone/>
            </a:pPr>
            <a:endPar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a:p>
            <a:pPr marL="398463" indent="-398463">
              <a:buNone/>
            </a:pPr>
            <a:endPar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a:p>
            <a:pPr marL="398463" indent="-398463">
              <a:buAutoNum type="arabicPeriod" startAt="4"/>
            </a:pPr>
            <a:endPar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a:p>
            <a:pPr marL="514350" indent="-514350">
              <a:buAutoNum type="arabicPeriod" startAt="4"/>
            </a:pPr>
            <a:endParaRPr 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p:txBody>
      </p:sp>
      <p:sp>
        <p:nvSpPr>
          <p:cNvPr id="6" name="Title 1"/>
          <p:cNvSpPr>
            <a:spLocks noGrp="1"/>
          </p:cNvSpPr>
          <p:nvPr>
            <p:ph type="title"/>
          </p:nvPr>
        </p:nvSpPr>
        <p:spPr>
          <a:xfrm>
            <a:off x="214282" y="152400"/>
            <a:ext cx="8701118" cy="857256"/>
          </a:xfrm>
        </p:spPr>
        <p:txBody>
          <a:bodyPr/>
          <a:lstStyle/>
          <a:p>
            <a:pPr algn="ctr"/>
            <a:r>
              <a:rPr lang="en-US" sz="3400" b="1" dirty="0">
                <a:latin typeface="+mj-lt"/>
              </a:rPr>
              <a:t>God’s </a:t>
            </a:r>
            <a:r>
              <a:rPr lang="en-US" sz="3600" b="1" dirty="0" smtClean="0">
                <a:latin typeface="+mj-lt"/>
              </a:rPr>
              <a:t>law/Covenant/Commandments</a:t>
            </a:r>
            <a:r>
              <a:rPr lang="en-US" sz="3400" b="1" dirty="0" smtClean="0">
                <a:latin typeface="+mj-lt"/>
              </a:rPr>
              <a:t> </a:t>
            </a:r>
            <a:r>
              <a:rPr lang="en-US" sz="3400" b="1" dirty="0">
                <a:latin typeface="+mj-lt"/>
              </a:rPr>
              <a:t>are</a:t>
            </a:r>
            <a:r>
              <a:rPr lang="en-US" sz="3400" b="1" dirty="0" smtClean="0">
                <a:latin typeface="+mj-lt"/>
              </a:rPr>
              <a:t>:</a:t>
            </a:r>
            <a:endParaRPr lang="en-US" sz="3400" dirty="0">
              <a:latin typeface="+mj-lt"/>
            </a:endParaRPr>
          </a:p>
        </p:txBody>
      </p:sp>
    </p:spTree>
    <p:extLst>
      <p:ext uri="{BB962C8B-B14F-4D97-AF65-F5344CB8AC3E}">
        <p14:creationId xmlns:p14="http://schemas.microsoft.com/office/powerpoint/2010/main" val="3083060063"/>
      </p:ext>
    </p:extLst>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219200"/>
            <a:ext cx="8151440" cy="7201286"/>
          </a:xfrm>
        </p:spPr>
        <p:txBody>
          <a:bodyPr>
            <a:normAutofit/>
          </a:bodyPr>
          <a:lstStyle/>
          <a:p>
            <a:pPr marL="398463" indent="-398463">
              <a:buNone/>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14. </a:t>
            </a: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Spiritual - Rom 7:14</a:t>
            </a:r>
          </a:p>
          <a:p>
            <a:pPr marL="398463" indent="-398463">
              <a:buNone/>
            </a:pPr>
            <a:endParaRPr lang="en-US"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a:p>
            <a:pPr marL="398463" indent="-398463">
              <a:buNone/>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15. </a:t>
            </a: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Ordained to Life - Rom 7:10</a:t>
            </a:r>
          </a:p>
          <a:p>
            <a:pPr marL="398463" indent="-398463">
              <a:buNone/>
            </a:pPr>
            <a:endParaRPr lang="en-US"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a:p>
            <a:pPr marL="398463" indent="-398463">
              <a:buNone/>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16. </a:t>
            </a: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Established by faith - Rom 3</a:t>
            </a: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:31</a:t>
            </a:r>
            <a:endParaRPr lang="en-US"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a:p>
            <a:pPr marL="398463" indent="-398463">
              <a:buNone/>
            </a:pPr>
            <a:endParaRPr lang="en-US"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a:p>
            <a:pPr marL="515938" indent="-515938">
              <a:buNone/>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17. </a:t>
            </a: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Fulfilled in the life of one who walks according to the Spirit - Rom 8:4</a:t>
            </a:r>
          </a:p>
          <a:p>
            <a:pPr marL="398463" indent="-398463">
              <a:buNone/>
            </a:pPr>
            <a:endParaRPr lang="en-US"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a:p>
            <a:pPr marL="515938" indent="-515938">
              <a:buNone/>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18. </a:t>
            </a: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That which reveals sin that we might be led to Christ - Gal 3:23-24; Rom 3:20; 7:13</a:t>
            </a:r>
          </a:p>
          <a:p>
            <a:pPr marL="515938" indent="-515938">
              <a:buNone/>
            </a:pPr>
            <a:endParaRPr lang="en-US"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a:p>
            <a:pPr marL="515938" indent="-515938">
              <a:buNone/>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19. </a:t>
            </a: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Kept by God’s saints Rev 12:17; 14:12</a:t>
            </a:r>
          </a:p>
          <a:p>
            <a:pPr marL="398463" indent="-398463">
              <a:buNone/>
            </a:pPr>
            <a:endPar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a:p>
            <a:pPr marL="398463" indent="-398463">
              <a:buAutoNum type="arabicPeriod" startAt="7"/>
            </a:pPr>
            <a:endParaRPr lang="en-US"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a:p>
            <a:pPr marL="398463" indent="-398463">
              <a:buNone/>
            </a:pPr>
            <a:endPar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marL="398463" indent="-398463">
              <a:buNone/>
            </a:pPr>
            <a:endParaRPr lang="en-US" sz="3000" b="1" dirty="0" smtClean="0">
              <a:latin typeface="+mn-lt"/>
            </a:endParaRPr>
          </a:p>
          <a:p>
            <a:pPr marL="398463" indent="-398463">
              <a:buFont typeface="Arial" pitchFamily="34" charset="0"/>
              <a:buAutoNum type="arabicPeriod" startAt="4"/>
            </a:pPr>
            <a:endPar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marL="398463" indent="-398463">
              <a:buFont typeface="Arial" pitchFamily="34" charset="0"/>
              <a:buAutoNum type="arabicPeriod" startAt="4"/>
            </a:pPr>
            <a:endParaRPr lang="en-US" sz="2400" b="1" dirty="0" smtClean="0">
              <a:latin typeface="+mn-lt"/>
            </a:endParaRPr>
          </a:p>
          <a:p>
            <a:pPr marL="398463" indent="-398463">
              <a:buFont typeface="Arial" pitchFamily="34" charset="0"/>
              <a:buAutoNum type="arabicPeriod" startAt="4"/>
            </a:pPr>
            <a:endPar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a:p>
            <a:pPr marL="398463" indent="-398463">
              <a:buAutoNum type="arabicPeriod" startAt="4"/>
            </a:pPr>
            <a:endPar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a:p>
            <a:pPr marL="398463" indent="-398463">
              <a:buNone/>
            </a:pPr>
            <a:endPar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a:p>
            <a:pPr marL="398463" indent="-398463">
              <a:buAutoNum type="arabicPeriod" startAt="4"/>
            </a:pPr>
            <a:endPar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a:p>
            <a:pPr marL="514350" indent="-514350">
              <a:buAutoNum type="arabicPeriod" startAt="4"/>
            </a:pPr>
            <a:endParaRPr 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p:txBody>
      </p:sp>
      <p:sp>
        <p:nvSpPr>
          <p:cNvPr id="5" name="Title 1"/>
          <p:cNvSpPr>
            <a:spLocks noGrp="1"/>
          </p:cNvSpPr>
          <p:nvPr>
            <p:ph type="title"/>
          </p:nvPr>
        </p:nvSpPr>
        <p:spPr>
          <a:xfrm>
            <a:off x="214282" y="152400"/>
            <a:ext cx="8701118" cy="857256"/>
          </a:xfrm>
        </p:spPr>
        <p:txBody>
          <a:bodyPr/>
          <a:lstStyle/>
          <a:p>
            <a:pPr algn="ctr"/>
            <a:r>
              <a:rPr lang="en-US" sz="3400" b="1" dirty="0">
                <a:latin typeface="+mj-lt"/>
              </a:rPr>
              <a:t>God’s </a:t>
            </a:r>
            <a:r>
              <a:rPr lang="en-US" sz="3600" b="1" dirty="0" smtClean="0">
                <a:latin typeface="+mj-lt"/>
              </a:rPr>
              <a:t>law/Covenant/Commandments</a:t>
            </a:r>
            <a:r>
              <a:rPr lang="en-US" sz="3400" b="1" dirty="0" smtClean="0">
                <a:latin typeface="+mj-lt"/>
              </a:rPr>
              <a:t> </a:t>
            </a:r>
            <a:r>
              <a:rPr lang="en-US" sz="3400" b="1" dirty="0">
                <a:latin typeface="+mj-lt"/>
              </a:rPr>
              <a:t>are</a:t>
            </a:r>
            <a:r>
              <a:rPr lang="en-US" sz="3400" b="1" dirty="0" smtClean="0">
                <a:latin typeface="+mj-lt"/>
              </a:rPr>
              <a:t>:</a:t>
            </a:r>
            <a:endParaRPr lang="en-US" sz="3400" dirty="0">
              <a:latin typeface="+mj-lt"/>
            </a:endParaRPr>
          </a:p>
        </p:txBody>
      </p:sp>
    </p:spTree>
    <p:extLst>
      <p:ext uri="{BB962C8B-B14F-4D97-AF65-F5344CB8AC3E}">
        <p14:creationId xmlns:p14="http://schemas.microsoft.com/office/powerpoint/2010/main" val="1996845615"/>
      </p:ext>
    </p:extLst>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219200"/>
            <a:ext cx="8151440" cy="5638800"/>
          </a:xfrm>
        </p:spPr>
        <p:txBody>
          <a:bodyPr>
            <a:normAutofit/>
          </a:bodyPr>
          <a:lstStyle/>
          <a:p>
            <a:pPr>
              <a:buNone/>
            </a:pP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1.  That which killed me – Rom 7:10-11</a:t>
            </a:r>
          </a:p>
          <a:p>
            <a:pPr>
              <a:buNone/>
            </a:pPr>
            <a:endParaRPr lang="en-US"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a:p>
            <a:pPr marL="398463" indent="-398463">
              <a:buNone/>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2.  </a:t>
            </a: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The power of sin - 1 </a:t>
            </a:r>
            <a:r>
              <a:rPr lang="en-US" sz="3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Cor</a:t>
            </a: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15:56</a:t>
            </a:r>
          </a:p>
          <a:p>
            <a:pPr>
              <a:buNone/>
            </a:pPr>
            <a:r>
              <a:rPr lang="en-US"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a:t>
            </a:r>
          </a:p>
          <a:p>
            <a:pPr marL="398463" indent="-398463">
              <a:buNone/>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3.  </a:t>
            </a: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A letter that kills - 2 </a:t>
            </a:r>
            <a:r>
              <a:rPr lang="en-US" sz="3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Cor</a:t>
            </a: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3:6</a:t>
            </a:r>
          </a:p>
          <a:p>
            <a:pPr>
              <a:buNone/>
            </a:pPr>
            <a:r>
              <a:rPr lang="en-US"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a:t>
            </a:r>
          </a:p>
          <a:p>
            <a:pPr marL="398463" indent="-398463">
              <a:buAutoNum type="arabicPeriod" startAt="4"/>
            </a:pP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A ministration of death - 2 </a:t>
            </a:r>
            <a:r>
              <a:rPr lang="en-US" sz="3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Cor</a:t>
            </a: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3:7</a:t>
            </a:r>
          </a:p>
          <a:p>
            <a:pPr marL="398463" indent="-398463">
              <a:buAutoNum type="arabicPeriod" startAt="4"/>
            </a:pPr>
            <a:endParaRPr lang="en-US"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a:p>
            <a:pPr marL="398463" indent="-398463">
              <a:buAutoNum type="arabicPeriod" startAt="4"/>
            </a:pP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A ministration of condemnation - 2 </a:t>
            </a:r>
            <a:r>
              <a:rPr lang="en-US" sz="3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Cor</a:t>
            </a: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3:9</a:t>
            </a:r>
            <a:endParaRPr lang="en-US"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a:p>
            <a:pPr marL="398463" indent="-398463">
              <a:buAutoNum type="arabicPeriod" startAt="4"/>
            </a:pPr>
            <a:endParaRPr lang="en-US"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a:p>
            <a:pPr marL="398463" indent="-398463">
              <a:buAutoNum type="arabicPeriod" startAt="4"/>
            </a:pP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A veil which covers the heart and dulls the mind to the reception of spiritual things - </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2 </a:t>
            </a:r>
            <a:r>
              <a:rPr lang="en-US"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Cor</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3:14-15</a:t>
            </a:r>
            <a:endParaRPr lang="en-US" b="1" dirty="0" smtClean="0">
              <a:latin typeface="+mn-lt"/>
            </a:endParaRPr>
          </a:p>
          <a:p>
            <a:pPr marL="398463" indent="-398463">
              <a:buFont typeface="Arial" pitchFamily="34" charset="0"/>
              <a:buAutoNum type="arabicPeriod" startAt="4"/>
            </a:pPr>
            <a:endPar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marL="398463" indent="-398463">
              <a:buNone/>
            </a:pPr>
            <a:endParaRPr lang="en-US" sz="3000" b="1" dirty="0" smtClean="0">
              <a:latin typeface="+mn-lt"/>
            </a:endParaRPr>
          </a:p>
          <a:p>
            <a:pPr marL="398463" indent="-398463">
              <a:buFont typeface="Arial" pitchFamily="34" charset="0"/>
              <a:buAutoNum type="arabicPeriod" startAt="4"/>
            </a:pPr>
            <a:endPar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marL="398463" indent="-398463">
              <a:buFont typeface="Arial" pitchFamily="34" charset="0"/>
              <a:buAutoNum type="arabicPeriod" startAt="4"/>
            </a:pPr>
            <a:endParaRPr lang="en-US" sz="2400" b="1" dirty="0" smtClean="0">
              <a:latin typeface="+mn-lt"/>
            </a:endParaRPr>
          </a:p>
          <a:p>
            <a:pPr marL="398463" indent="-398463">
              <a:buFont typeface="Arial" pitchFamily="34" charset="0"/>
              <a:buAutoNum type="arabicPeriod" startAt="4"/>
            </a:pPr>
            <a:endPar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a:p>
            <a:pPr marL="398463" indent="-398463">
              <a:buAutoNum type="arabicPeriod" startAt="4"/>
            </a:pPr>
            <a:endPar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a:p>
            <a:pPr marL="398463" indent="-398463">
              <a:buNone/>
            </a:pPr>
            <a:endPar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a:p>
            <a:pPr marL="398463" indent="-398463">
              <a:buAutoNum type="arabicPeriod" startAt="4"/>
            </a:pPr>
            <a:endPar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a:p>
            <a:pPr marL="514350" indent="-514350">
              <a:buAutoNum type="arabicPeriod" startAt="4"/>
            </a:pPr>
            <a:endParaRPr 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p:txBody>
      </p:sp>
      <p:sp>
        <p:nvSpPr>
          <p:cNvPr id="5" name="Title 1"/>
          <p:cNvSpPr>
            <a:spLocks noGrp="1"/>
          </p:cNvSpPr>
          <p:nvPr>
            <p:ph type="title"/>
          </p:nvPr>
        </p:nvSpPr>
        <p:spPr>
          <a:xfrm>
            <a:off x="214282" y="152400"/>
            <a:ext cx="8701118" cy="857256"/>
          </a:xfrm>
        </p:spPr>
        <p:txBody>
          <a:bodyPr/>
          <a:lstStyle/>
          <a:p>
            <a:pPr algn="ctr"/>
            <a:r>
              <a:rPr lang="en-US" sz="3400" b="1" dirty="0">
                <a:latin typeface="+mj-lt"/>
              </a:rPr>
              <a:t>God’s </a:t>
            </a:r>
            <a:r>
              <a:rPr lang="en-US" sz="3600" b="1" dirty="0" smtClean="0">
                <a:latin typeface="+mj-lt"/>
              </a:rPr>
              <a:t>law/Covenant/Commandments</a:t>
            </a:r>
            <a:r>
              <a:rPr lang="en-US" sz="3400" b="1" dirty="0" smtClean="0">
                <a:latin typeface="+mj-lt"/>
              </a:rPr>
              <a:t> </a:t>
            </a:r>
            <a:r>
              <a:rPr lang="en-US" sz="3400" b="1" dirty="0">
                <a:latin typeface="+mj-lt"/>
              </a:rPr>
              <a:t>are</a:t>
            </a:r>
            <a:r>
              <a:rPr lang="en-US" sz="3400" b="1" dirty="0" smtClean="0">
                <a:latin typeface="+mj-lt"/>
              </a:rPr>
              <a:t>:</a:t>
            </a:r>
            <a:endParaRPr lang="en-US" sz="3400" dirty="0">
              <a:latin typeface="+mj-lt"/>
            </a:endParaRPr>
          </a:p>
        </p:txBody>
      </p:sp>
    </p:spTree>
    <p:extLst>
      <p:ext uri="{BB962C8B-B14F-4D97-AF65-F5344CB8AC3E}">
        <p14:creationId xmlns:p14="http://schemas.microsoft.com/office/powerpoint/2010/main" val="1760573556"/>
      </p:ext>
    </p:extLst>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219200"/>
            <a:ext cx="8151440" cy="7201286"/>
          </a:xfrm>
        </p:spPr>
        <p:txBody>
          <a:bodyPr>
            <a:normAutofit/>
          </a:bodyPr>
          <a:lstStyle/>
          <a:p>
            <a:pPr marL="398463" indent="-398463">
              <a:buAutoNum type="arabicPeriod" startAt="7"/>
            </a:pP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Something I have to die to in order to be married to Christ and receive salvation - </a:t>
            </a:r>
            <a:r>
              <a:rPr lang="en-US" sz="25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Rom 7:1-6</a:t>
            </a:r>
          </a:p>
          <a:p>
            <a:pPr marL="398463" indent="-398463">
              <a:buAutoNum type="arabicPeriod" startAt="7"/>
            </a:pPr>
            <a:endParaRPr lang="en-US"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a:p>
            <a:pPr marL="398463" indent="-398463">
              <a:buAutoNum type="arabicPeriod" startAt="7"/>
            </a:pP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Not based on faith - Gal 3:12</a:t>
            </a:r>
          </a:p>
          <a:p>
            <a:pPr marL="398463" indent="-398463">
              <a:buAutoNum type="arabicPeriod" startAt="7"/>
            </a:pPr>
            <a:endParaRPr lang="en-US"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a:p>
            <a:pPr marL="457200" indent="-457200">
              <a:buAutoNum type="arabicPeriod" startAt="7"/>
            </a:pP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A curse from which Jesus redeemed us - </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Gal</a:t>
            </a: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3:14</a:t>
            </a:r>
          </a:p>
          <a:p>
            <a:pPr marL="398463" indent="-398463">
              <a:buAutoNum type="arabicPeriod" startAt="7"/>
            </a:pPr>
            <a:endParaRPr lang="en-US"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a:p>
            <a:pPr marL="457200" indent="-457200">
              <a:buAutoNum type="arabicPeriod" startAt="7"/>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 </a:t>
            </a: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That which imprisoned us - Gal 3:23</a:t>
            </a:r>
          </a:p>
          <a:p>
            <a:pPr marL="398463" indent="-398463">
              <a:buAutoNum type="arabicPeriod" startAt="7"/>
            </a:pPr>
            <a:endParaRPr lang="en-US"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a:p>
            <a:pPr marL="515938" indent="-515938">
              <a:buAutoNum type="arabicPeriod" startAt="7"/>
            </a:pP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Engraved on stone only, not in the heart - </a:t>
            </a:r>
            <a:r>
              <a:rPr lang="en-US" sz="25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Gal 4:7</a:t>
            </a:r>
          </a:p>
          <a:p>
            <a:pPr marL="398463" indent="-398463">
              <a:buNone/>
            </a:pPr>
            <a:endPar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a:p>
            <a:pPr marL="398463" indent="-398463">
              <a:buNone/>
            </a:pPr>
            <a:endPar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a:p>
            <a:pPr marL="398463" indent="-398463">
              <a:buAutoNum type="arabicPeriod" startAt="4"/>
            </a:pPr>
            <a:endPar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a:p>
            <a:pPr marL="514350" indent="-514350">
              <a:buAutoNum type="arabicPeriod" startAt="4"/>
            </a:pPr>
            <a:endParaRPr 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p:txBody>
      </p:sp>
      <p:sp>
        <p:nvSpPr>
          <p:cNvPr id="5" name="Title 1"/>
          <p:cNvSpPr>
            <a:spLocks noGrp="1"/>
          </p:cNvSpPr>
          <p:nvPr>
            <p:ph type="title"/>
          </p:nvPr>
        </p:nvSpPr>
        <p:spPr>
          <a:xfrm>
            <a:off x="214282" y="152400"/>
            <a:ext cx="8701118" cy="857256"/>
          </a:xfrm>
        </p:spPr>
        <p:txBody>
          <a:bodyPr/>
          <a:lstStyle/>
          <a:p>
            <a:pPr algn="ctr"/>
            <a:r>
              <a:rPr lang="en-US" sz="3400" b="1" dirty="0">
                <a:latin typeface="+mj-lt"/>
              </a:rPr>
              <a:t>God’s </a:t>
            </a:r>
            <a:r>
              <a:rPr lang="en-US" sz="3600" b="1" dirty="0" smtClean="0">
                <a:latin typeface="+mj-lt"/>
              </a:rPr>
              <a:t>law/Covenant/Commandments</a:t>
            </a:r>
            <a:r>
              <a:rPr lang="en-US" sz="3400" b="1" dirty="0" smtClean="0">
                <a:latin typeface="+mj-lt"/>
              </a:rPr>
              <a:t> </a:t>
            </a:r>
            <a:r>
              <a:rPr lang="en-US" sz="3400" b="1" dirty="0">
                <a:latin typeface="+mj-lt"/>
              </a:rPr>
              <a:t>are</a:t>
            </a:r>
            <a:r>
              <a:rPr lang="en-US" sz="3400" b="1" dirty="0" smtClean="0">
                <a:latin typeface="+mj-lt"/>
              </a:rPr>
              <a:t>:</a:t>
            </a:r>
            <a:endParaRPr lang="en-US" sz="3400" dirty="0">
              <a:latin typeface="+mj-lt"/>
            </a:endParaRPr>
          </a:p>
        </p:txBody>
      </p:sp>
    </p:spTree>
    <p:extLst>
      <p:ext uri="{BB962C8B-B14F-4D97-AF65-F5344CB8AC3E}">
        <p14:creationId xmlns:p14="http://schemas.microsoft.com/office/powerpoint/2010/main" val="2173836040"/>
      </p:ext>
    </p:extLst>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219200"/>
            <a:ext cx="8151440" cy="7201286"/>
          </a:xfrm>
        </p:spPr>
        <p:txBody>
          <a:bodyPr>
            <a:normAutofit/>
          </a:bodyPr>
          <a:lstStyle/>
          <a:p>
            <a:pPr marL="508000" indent="-508000">
              <a:buNone/>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12. </a:t>
            </a: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That which will prevent those who try to live by from ever sharing in the inheritance of the saints – Gal 4:30</a:t>
            </a:r>
          </a:p>
          <a:p>
            <a:pPr marL="398463" indent="-398463">
              <a:buNone/>
            </a:pPr>
            <a:endParaRPr lang="en-US"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a:p>
            <a:pPr marL="508000" indent="-508000">
              <a:buNone/>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13. </a:t>
            </a:r>
            <a:r>
              <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That which produces slave children, not free – Gal 4:24-25, 30-31; 5:1</a:t>
            </a:r>
          </a:p>
          <a:p>
            <a:pPr marL="398463" indent="-398463">
              <a:buNone/>
            </a:pPr>
            <a:endPar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a:p>
            <a:pPr marL="398463" indent="-398463">
              <a:buAutoNum type="arabicPeriod" startAt="7"/>
            </a:pPr>
            <a:endParaRPr lang="en-US"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a:p>
            <a:pPr marL="398463" indent="-398463">
              <a:buNone/>
            </a:pPr>
            <a:endPar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marL="398463" indent="-398463">
              <a:buNone/>
            </a:pPr>
            <a:endParaRPr lang="en-US" sz="3000" b="1" dirty="0" smtClean="0">
              <a:latin typeface="+mn-lt"/>
            </a:endParaRPr>
          </a:p>
          <a:p>
            <a:pPr marL="398463" indent="-398463">
              <a:buFont typeface="Arial" pitchFamily="34" charset="0"/>
              <a:buAutoNum type="arabicPeriod" startAt="4"/>
            </a:pPr>
            <a:endParaRPr lang="en-US"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marL="398463" indent="-398463">
              <a:buFont typeface="Arial" pitchFamily="34" charset="0"/>
              <a:buAutoNum type="arabicPeriod" startAt="4"/>
            </a:pPr>
            <a:endParaRPr lang="en-US" sz="2400" b="1" dirty="0" smtClean="0">
              <a:latin typeface="+mn-lt"/>
            </a:endParaRPr>
          </a:p>
          <a:p>
            <a:pPr marL="398463" indent="-398463">
              <a:buFont typeface="Arial" pitchFamily="34" charset="0"/>
              <a:buAutoNum type="arabicPeriod" startAt="4"/>
            </a:pPr>
            <a:endPar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a:p>
            <a:pPr marL="398463" indent="-398463">
              <a:buAutoNum type="arabicPeriod" startAt="4"/>
            </a:pPr>
            <a:endPar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a:p>
            <a:pPr marL="398463" indent="-398463">
              <a:buNone/>
            </a:pPr>
            <a:endPar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a:p>
            <a:pPr marL="398463" indent="-398463">
              <a:buAutoNum type="arabicPeriod" startAt="4"/>
            </a:pPr>
            <a:endPar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a:p>
            <a:pPr marL="514350" indent="-514350">
              <a:buAutoNum type="arabicPeriod" startAt="4"/>
            </a:pPr>
            <a:endParaRPr 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p:txBody>
      </p:sp>
      <p:sp>
        <p:nvSpPr>
          <p:cNvPr id="5" name="Title 1"/>
          <p:cNvSpPr>
            <a:spLocks noGrp="1"/>
          </p:cNvSpPr>
          <p:nvPr>
            <p:ph type="title"/>
          </p:nvPr>
        </p:nvSpPr>
        <p:spPr>
          <a:xfrm>
            <a:off x="214282" y="152400"/>
            <a:ext cx="8701118" cy="857256"/>
          </a:xfrm>
        </p:spPr>
        <p:txBody>
          <a:bodyPr/>
          <a:lstStyle/>
          <a:p>
            <a:pPr algn="ctr"/>
            <a:r>
              <a:rPr lang="en-US" sz="3400" b="1" dirty="0">
                <a:latin typeface="+mj-lt"/>
              </a:rPr>
              <a:t>God’s </a:t>
            </a:r>
            <a:r>
              <a:rPr lang="en-US" sz="3600" b="1" dirty="0" smtClean="0">
                <a:latin typeface="+mj-lt"/>
              </a:rPr>
              <a:t>law/Covenant/Commandments</a:t>
            </a:r>
            <a:r>
              <a:rPr lang="en-US" sz="3400" b="1" dirty="0" smtClean="0">
                <a:latin typeface="+mj-lt"/>
              </a:rPr>
              <a:t> </a:t>
            </a:r>
            <a:r>
              <a:rPr lang="en-US" sz="3400" b="1" dirty="0">
                <a:latin typeface="+mj-lt"/>
              </a:rPr>
              <a:t>are</a:t>
            </a:r>
            <a:r>
              <a:rPr lang="en-US" sz="3400" b="1" dirty="0" smtClean="0">
                <a:latin typeface="+mj-lt"/>
              </a:rPr>
              <a:t>:</a:t>
            </a:r>
            <a:endParaRPr lang="en-US" sz="3400" dirty="0">
              <a:latin typeface="+mj-lt"/>
            </a:endParaRPr>
          </a:p>
        </p:txBody>
      </p:sp>
    </p:spTree>
    <p:extLst>
      <p:ext uri="{BB962C8B-B14F-4D97-AF65-F5344CB8AC3E}">
        <p14:creationId xmlns:p14="http://schemas.microsoft.com/office/powerpoint/2010/main" val="2983425755"/>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128" y="914400"/>
            <a:ext cx="7848872" cy="3200400"/>
          </a:xfrm>
          <a:noFill/>
        </p:spPr>
        <p:txBody>
          <a:bodyPr>
            <a:noAutofit/>
          </a:bodyPr>
          <a:lstStyle/>
          <a:p>
            <a:pPr marL="0" indent="0">
              <a:buNone/>
            </a:pPr>
            <a:r>
              <a:rPr lang="en-US" sz="2800" dirty="0" smtClean="0">
                <a:effectLst>
                  <a:outerShdw blurRad="38100" dist="38100" dir="2700000" algn="tl">
                    <a:srgbClr val="000000">
                      <a:alpha val="43137"/>
                    </a:srgbClr>
                  </a:outerShdw>
                </a:effectLst>
              </a:rPr>
              <a:t>“The </a:t>
            </a:r>
            <a:r>
              <a:rPr lang="en-US" sz="2800" dirty="0">
                <a:effectLst>
                  <a:outerShdw blurRad="38100" dist="38100" dir="2700000" algn="tl">
                    <a:srgbClr val="000000">
                      <a:alpha val="43137"/>
                    </a:srgbClr>
                  </a:outerShdw>
                </a:effectLst>
              </a:rPr>
              <a:t>word of the Lord came to Abram in a vision</a:t>
            </a:r>
            <a:r>
              <a:rPr lang="en-US" sz="2800" dirty="0" smtClean="0">
                <a:effectLst>
                  <a:outerShdw blurRad="38100" dist="38100" dir="2700000" algn="tl">
                    <a:srgbClr val="000000">
                      <a:alpha val="43137"/>
                    </a:srgbClr>
                  </a:outerShdw>
                </a:effectLst>
              </a:rPr>
              <a:t>: ‘Do </a:t>
            </a:r>
            <a:r>
              <a:rPr lang="en-US" sz="2800" dirty="0">
                <a:effectLst>
                  <a:outerShdw blurRad="38100" dist="38100" dir="2700000" algn="tl">
                    <a:srgbClr val="000000">
                      <a:alpha val="43137"/>
                    </a:srgbClr>
                  </a:outerShdw>
                </a:effectLst>
              </a:rPr>
              <a:t>not be afraid, Abram</a:t>
            </a:r>
            <a:r>
              <a:rPr lang="en-US" sz="2800" dirty="0" smtClean="0">
                <a:effectLst>
                  <a:outerShdw blurRad="38100" dist="38100" dir="2700000" algn="tl">
                    <a:srgbClr val="000000">
                      <a:alpha val="43137"/>
                    </a:srgbClr>
                  </a:outerShdw>
                </a:effectLst>
              </a:rPr>
              <a:t>. I </a:t>
            </a:r>
            <a:r>
              <a:rPr lang="en-US" sz="2800" dirty="0">
                <a:effectLst>
                  <a:outerShdw blurRad="38100" dist="38100" dir="2700000" algn="tl">
                    <a:srgbClr val="000000">
                      <a:alpha val="43137"/>
                    </a:srgbClr>
                  </a:outerShdw>
                </a:effectLst>
              </a:rPr>
              <a:t>am your shield</a:t>
            </a:r>
            <a:r>
              <a:rPr lang="en-US" sz="2800" dirty="0" smtClean="0">
                <a:effectLst>
                  <a:outerShdw blurRad="38100" dist="38100" dir="2700000" algn="tl">
                    <a:srgbClr val="000000">
                      <a:alpha val="43137"/>
                    </a:srgbClr>
                  </a:outerShdw>
                </a:effectLst>
              </a:rPr>
              <a:t>, your </a:t>
            </a:r>
            <a:r>
              <a:rPr lang="en-US" sz="2800" dirty="0">
                <a:effectLst>
                  <a:outerShdw blurRad="38100" dist="38100" dir="2700000" algn="tl">
                    <a:srgbClr val="000000">
                      <a:alpha val="43137"/>
                    </a:srgbClr>
                  </a:outerShdw>
                </a:effectLst>
              </a:rPr>
              <a:t>very great </a:t>
            </a:r>
            <a:r>
              <a:rPr lang="en-US" sz="2800" dirty="0" smtClean="0">
                <a:effectLst>
                  <a:outerShdw blurRad="38100" dist="38100" dir="2700000" algn="tl">
                    <a:srgbClr val="000000">
                      <a:alpha val="43137"/>
                    </a:srgbClr>
                  </a:outerShdw>
                </a:effectLst>
              </a:rPr>
              <a:t>reward….’ </a:t>
            </a:r>
            <a:r>
              <a:rPr lang="en-US" sz="2800" baseline="30000" dirty="0" smtClean="0">
                <a:effectLst>
                  <a:outerShdw blurRad="38100" dist="38100" dir="2700000" algn="tl">
                    <a:srgbClr val="000000">
                      <a:alpha val="43137"/>
                    </a:srgbClr>
                  </a:outerShdw>
                </a:effectLst>
              </a:rPr>
              <a:t>5</a:t>
            </a:r>
            <a:r>
              <a:rPr lang="en-US" sz="2800" dirty="0" smtClean="0">
                <a:effectLst>
                  <a:outerShdw blurRad="38100" dist="38100" dir="2700000" algn="tl">
                    <a:srgbClr val="000000">
                      <a:alpha val="43137"/>
                    </a:srgbClr>
                  </a:outerShdw>
                </a:effectLst>
              </a:rPr>
              <a:t>He </a:t>
            </a:r>
            <a:r>
              <a:rPr lang="en-US" sz="2800" dirty="0">
                <a:effectLst>
                  <a:outerShdw blurRad="38100" dist="38100" dir="2700000" algn="tl">
                    <a:srgbClr val="000000">
                      <a:alpha val="43137"/>
                    </a:srgbClr>
                  </a:outerShdw>
                </a:effectLst>
              </a:rPr>
              <a:t>took him outside and said, “Look up at the sky and count the stars—if indeed you can count them.” Then he said to him, “So shall your </a:t>
            </a:r>
            <a:r>
              <a:rPr lang="en-US" sz="2800" dirty="0" smtClean="0">
                <a:effectLst>
                  <a:outerShdw blurRad="38100" dist="38100" dir="2700000" algn="tl">
                    <a:srgbClr val="000000">
                      <a:alpha val="43137"/>
                    </a:srgbClr>
                  </a:outerShdw>
                </a:effectLst>
              </a:rPr>
              <a:t>offspring </a:t>
            </a:r>
            <a:r>
              <a:rPr lang="en-US" sz="2800" dirty="0">
                <a:effectLst>
                  <a:outerShdw blurRad="38100" dist="38100" dir="2700000" algn="tl">
                    <a:srgbClr val="000000">
                      <a:alpha val="43137"/>
                    </a:srgbClr>
                  </a:outerShdw>
                </a:effectLst>
              </a:rPr>
              <a:t>be.”</a:t>
            </a:r>
            <a:r>
              <a:rPr lang="en-US" sz="2800" baseline="30000" dirty="0" smtClean="0">
                <a:effectLst>
                  <a:outerShdw blurRad="38100" dist="38100" dir="2700000" algn="tl">
                    <a:srgbClr val="000000">
                      <a:alpha val="43137"/>
                    </a:srgbClr>
                  </a:outerShdw>
                </a:effectLst>
              </a:rPr>
              <a:t>6</a:t>
            </a:r>
            <a:r>
              <a:rPr lang="en-US" sz="2800" dirty="0" smtClean="0">
                <a:effectLst>
                  <a:outerShdw blurRad="38100" dist="38100" dir="2700000" algn="tl">
                    <a:srgbClr val="000000">
                      <a:alpha val="43137"/>
                    </a:srgbClr>
                  </a:outerShdw>
                </a:effectLst>
              </a:rPr>
              <a:t> Abram </a:t>
            </a:r>
            <a:r>
              <a:rPr lang="en-US" sz="2800" dirty="0">
                <a:effectLst>
                  <a:outerShdw blurRad="38100" dist="38100" dir="2700000" algn="tl">
                    <a:srgbClr val="000000">
                      <a:alpha val="43137"/>
                    </a:srgbClr>
                  </a:outerShdw>
                </a:effectLst>
              </a:rPr>
              <a:t>believed the LORD, and he credited it to him as righteousness</a:t>
            </a:r>
            <a:r>
              <a:rPr lang="en-US" sz="2800" dirty="0" smtClean="0">
                <a:effectLst>
                  <a:outerShdw blurRad="38100" dist="38100" dir="2700000" algn="tl">
                    <a:srgbClr val="000000">
                      <a:alpha val="43137"/>
                    </a:srgbClr>
                  </a:outerShdw>
                </a:effectLst>
              </a:rPr>
              <a:t>.” 	 </a:t>
            </a:r>
            <a:r>
              <a:rPr lang="en-US" sz="2800" dirty="0" smtClean="0">
                <a:ln w="18415" cmpd="sng">
                  <a:solidFill>
                    <a:srgbClr val="FFFFFF"/>
                  </a:solidFill>
                  <a:prstDash val="solid"/>
                </a:ln>
                <a:solidFill>
                  <a:srgbClr val="FFFFFF"/>
                </a:solidFill>
                <a:effectLst>
                  <a:outerShdw blurRad="38100" dist="38100" dir="2700000" algn="tl" rotWithShape="0">
                    <a:srgbClr val="000000">
                      <a:alpha val="43137"/>
                    </a:srgbClr>
                  </a:outerShdw>
                </a:effectLst>
              </a:rPr>
              <a:t>  Genesis 15:6</a:t>
            </a:r>
          </a:p>
        </p:txBody>
      </p:sp>
      <p:sp>
        <p:nvSpPr>
          <p:cNvPr id="7" name="TextBox 6"/>
          <p:cNvSpPr txBox="1"/>
          <p:nvPr/>
        </p:nvSpPr>
        <p:spPr>
          <a:xfrm>
            <a:off x="1259632" y="0"/>
            <a:ext cx="6840760" cy="707886"/>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4000" b="1" dirty="0">
                <a:ln>
                  <a:prstDash val="solid"/>
                </a:ln>
                <a:solidFill>
                  <a:srgbClr val="D3B6E8"/>
                </a:solidFill>
                <a:effectLst>
                  <a:outerShdw blurRad="88000" dist="50800" dir="5040000" algn="tl">
                    <a:srgbClr val="8064A2">
                      <a:tint val="80000"/>
                      <a:satMod val="250000"/>
                      <a:alpha val="45000"/>
                    </a:srgbClr>
                  </a:outerShdw>
                </a:effectLst>
              </a:rPr>
              <a:t>Abrahamic Covenant</a:t>
            </a:r>
          </a:p>
        </p:txBody>
      </p:sp>
      <p:sp>
        <p:nvSpPr>
          <p:cNvPr id="5" name="Content Placeholder 2"/>
          <p:cNvSpPr txBox="1">
            <a:spLocks/>
          </p:cNvSpPr>
          <p:nvPr/>
        </p:nvSpPr>
        <p:spPr>
          <a:xfrm>
            <a:off x="533400" y="4232176"/>
            <a:ext cx="7848872" cy="1254224"/>
          </a:xfrm>
          <a:prstGeom prst="rect">
            <a:avLst/>
          </a:prstGeom>
          <a:noFill/>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800" dirty="0" smtClean="0">
                <a:solidFill>
                  <a:prstClr val="white"/>
                </a:solidFill>
                <a:effectLst>
                  <a:outerShdw blurRad="38100" dist="38100" dir="2700000" algn="tl">
                    <a:srgbClr val="000000">
                      <a:alpha val="43137"/>
                    </a:srgbClr>
                  </a:outerShdw>
                </a:effectLst>
              </a:rPr>
              <a:t>“</a:t>
            </a:r>
            <a:r>
              <a:rPr lang="en-US" sz="2800" baseline="30000" dirty="0" smtClean="0">
                <a:solidFill>
                  <a:prstClr val="white"/>
                </a:solidFill>
                <a:effectLst>
                  <a:outerShdw blurRad="38100" dist="38100" dir="2700000" algn="tl">
                    <a:srgbClr val="000000">
                      <a:alpha val="43137"/>
                    </a:srgbClr>
                  </a:outerShdw>
                </a:effectLst>
              </a:rPr>
              <a:t>18</a:t>
            </a:r>
            <a:r>
              <a:rPr lang="en-US" sz="2800" dirty="0" smtClean="0">
                <a:solidFill>
                  <a:prstClr val="white"/>
                </a:solidFill>
                <a:effectLst>
                  <a:outerShdw blurRad="38100" dist="38100" dir="2700000" algn="tl">
                    <a:srgbClr val="000000">
                      <a:alpha val="43137"/>
                    </a:srgbClr>
                  </a:outerShdw>
                </a:effectLst>
              </a:rPr>
              <a:t> </a:t>
            </a:r>
            <a:r>
              <a:rPr lang="en-US" sz="2800" dirty="0">
                <a:solidFill>
                  <a:prstClr val="white"/>
                </a:solidFill>
                <a:effectLst>
                  <a:outerShdw blurRad="38100" dist="38100" dir="2700000" algn="tl">
                    <a:srgbClr val="000000">
                      <a:alpha val="43137"/>
                    </a:srgbClr>
                  </a:outerShdw>
                </a:effectLst>
              </a:rPr>
              <a:t>On that day the LORD made a covenant with Abram and said, </a:t>
            </a:r>
            <a:r>
              <a:rPr lang="en-US" sz="2800" dirty="0" smtClean="0">
                <a:solidFill>
                  <a:prstClr val="white"/>
                </a:solidFill>
                <a:effectLst>
                  <a:outerShdw blurRad="38100" dist="38100" dir="2700000" algn="tl">
                    <a:srgbClr val="000000">
                      <a:alpha val="43137"/>
                    </a:srgbClr>
                  </a:outerShdw>
                </a:effectLst>
              </a:rPr>
              <a:t>To </a:t>
            </a:r>
            <a:r>
              <a:rPr lang="en-US" sz="2800" dirty="0">
                <a:solidFill>
                  <a:prstClr val="white"/>
                </a:solidFill>
                <a:effectLst>
                  <a:outerShdw blurRad="38100" dist="38100" dir="2700000" algn="tl">
                    <a:srgbClr val="000000">
                      <a:alpha val="43137"/>
                    </a:srgbClr>
                  </a:outerShdw>
                </a:effectLst>
              </a:rPr>
              <a:t>your descendants I give this </a:t>
            </a:r>
            <a:r>
              <a:rPr lang="en-US" sz="2800" dirty="0" smtClean="0">
                <a:solidFill>
                  <a:prstClr val="white"/>
                </a:solidFill>
                <a:effectLst>
                  <a:outerShdw blurRad="38100" dist="38100" dir="2700000" algn="tl">
                    <a:srgbClr val="000000">
                      <a:alpha val="43137"/>
                    </a:srgbClr>
                  </a:outerShdw>
                </a:effectLst>
              </a:rPr>
              <a:t>land….’” 	</a:t>
            </a:r>
            <a:r>
              <a:rPr lang="en-US" sz="2800" dirty="0" smtClean="0">
                <a:ln w="18415" cmpd="sng">
                  <a:solidFill>
                    <a:srgbClr val="FFFFFF"/>
                  </a:solidFill>
                  <a:prstDash val="solid"/>
                </a:ln>
                <a:solidFill>
                  <a:srgbClr val="FFFFFF"/>
                </a:solidFill>
                <a:effectLst>
                  <a:outerShdw blurRad="38100" dist="38100" dir="2700000" algn="tl" rotWithShape="0">
                    <a:srgbClr val="000000">
                      <a:alpha val="43137"/>
                    </a:srgbClr>
                  </a:outerShdw>
                </a:effectLst>
              </a:rPr>
              <a:t>	               		 Genesis 15:18</a:t>
            </a:r>
          </a:p>
        </p:txBody>
      </p:sp>
    </p:spTree>
    <p:extLst>
      <p:ext uri="{BB962C8B-B14F-4D97-AF65-F5344CB8AC3E}">
        <p14:creationId xmlns:p14="http://schemas.microsoft.com/office/powerpoint/2010/main" val="248144019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1371600"/>
            <a:ext cx="4191000" cy="5632311"/>
          </a:xfrm>
          <a:prstGeom prst="rect">
            <a:avLst/>
          </a:prstGeom>
          <a:noFill/>
        </p:spPr>
        <p:txBody>
          <a:bodyPr wrap="square" rtlCol="0">
            <a:spAutoFit/>
          </a:bodyPr>
          <a:lstStyle/>
          <a:p>
            <a:pPr marL="514350" indent="-514350">
              <a:buFontTx/>
              <a:buAutoNum type="arabicPeriod"/>
            </a:pPr>
            <a:r>
              <a:rPr lang="en-US" sz="3000" dirty="0">
                <a:solidFill>
                  <a:prstClr val="white"/>
                </a:solidFill>
              </a:rPr>
              <a:t>Perfect, holy, just, righteous, spiritual</a:t>
            </a:r>
          </a:p>
          <a:p>
            <a:pPr marL="514350" indent="-514350">
              <a:buFontTx/>
              <a:buAutoNum type="arabicPeriod"/>
            </a:pPr>
            <a:r>
              <a:rPr lang="en-US" sz="3000" dirty="0">
                <a:solidFill>
                  <a:prstClr val="white"/>
                </a:solidFill>
              </a:rPr>
              <a:t>Written in the heart</a:t>
            </a:r>
          </a:p>
          <a:p>
            <a:pPr marL="514350" indent="-514350">
              <a:buFontTx/>
              <a:buAutoNum type="arabicPeriod"/>
            </a:pPr>
            <a:r>
              <a:rPr lang="en-US" sz="3000" dirty="0">
                <a:solidFill>
                  <a:prstClr val="white"/>
                </a:solidFill>
              </a:rPr>
              <a:t>Ordained to life</a:t>
            </a:r>
          </a:p>
          <a:p>
            <a:pPr marL="514350" indent="-514350">
              <a:buFontTx/>
              <a:buAutoNum type="arabicPeriod"/>
            </a:pPr>
            <a:r>
              <a:rPr lang="en-US" sz="3000" dirty="0">
                <a:solidFill>
                  <a:prstClr val="white"/>
                </a:solidFill>
              </a:rPr>
              <a:t>Established by faith</a:t>
            </a:r>
          </a:p>
          <a:p>
            <a:pPr marL="514350" indent="-514350">
              <a:buFontTx/>
              <a:buAutoNum type="arabicPeriod"/>
            </a:pPr>
            <a:r>
              <a:rPr lang="en-US" sz="3000" dirty="0">
                <a:solidFill>
                  <a:prstClr val="white"/>
                </a:solidFill>
              </a:rPr>
              <a:t>Truth</a:t>
            </a:r>
          </a:p>
          <a:p>
            <a:pPr marL="514350" indent="-514350">
              <a:buFontTx/>
              <a:buAutoNum type="arabicPeriod"/>
            </a:pPr>
            <a:r>
              <a:rPr lang="en-US" sz="3000" dirty="0">
                <a:solidFill>
                  <a:prstClr val="white"/>
                </a:solidFill>
              </a:rPr>
              <a:t>Converts the soul</a:t>
            </a:r>
          </a:p>
          <a:p>
            <a:pPr marL="514350" indent="-514350">
              <a:buFontTx/>
              <a:buAutoNum type="arabicPeriod"/>
            </a:pPr>
            <a:r>
              <a:rPr lang="en-US" sz="3000" dirty="0">
                <a:solidFill>
                  <a:prstClr val="white"/>
                </a:solidFill>
              </a:rPr>
              <a:t>Liberty/freedom</a:t>
            </a:r>
          </a:p>
          <a:p>
            <a:pPr marL="514350" indent="-514350">
              <a:buFontTx/>
              <a:buAutoNum type="arabicPeriod"/>
            </a:pPr>
            <a:r>
              <a:rPr lang="en-US" sz="3000" dirty="0">
                <a:solidFill>
                  <a:prstClr val="white"/>
                </a:solidFill>
              </a:rPr>
              <a:t>Fulfilled in the life of Spirit-filled believers, kept by God’s saints</a:t>
            </a:r>
          </a:p>
          <a:p>
            <a:pPr marL="514350" indent="-514350">
              <a:buFontTx/>
              <a:buAutoNum type="arabicPeriod"/>
            </a:pPr>
            <a:endParaRPr lang="en-US" sz="3000" dirty="0">
              <a:solidFill>
                <a:prstClr val="white"/>
              </a:solidFill>
            </a:endParaRPr>
          </a:p>
        </p:txBody>
      </p:sp>
      <p:sp>
        <p:nvSpPr>
          <p:cNvPr id="8" name="Title 1"/>
          <p:cNvSpPr>
            <a:spLocks noGrp="1"/>
          </p:cNvSpPr>
          <p:nvPr>
            <p:ph type="title"/>
          </p:nvPr>
        </p:nvSpPr>
        <p:spPr>
          <a:xfrm>
            <a:off x="214282" y="152400"/>
            <a:ext cx="8701118" cy="857256"/>
          </a:xfrm>
        </p:spPr>
        <p:txBody>
          <a:bodyPr/>
          <a:lstStyle/>
          <a:p>
            <a:pPr algn="ctr"/>
            <a:r>
              <a:rPr lang="en-US" sz="3400" b="1" dirty="0">
                <a:latin typeface="+mj-lt"/>
              </a:rPr>
              <a:t>God’s </a:t>
            </a:r>
            <a:r>
              <a:rPr lang="en-US" sz="3600" b="1" dirty="0" smtClean="0">
                <a:latin typeface="+mj-lt"/>
              </a:rPr>
              <a:t>law/Covenant/Commandments</a:t>
            </a:r>
            <a:r>
              <a:rPr lang="en-US" sz="3400" b="1" dirty="0" smtClean="0">
                <a:latin typeface="+mj-lt"/>
              </a:rPr>
              <a:t> </a:t>
            </a:r>
            <a:r>
              <a:rPr lang="en-US" sz="3400" b="1" dirty="0">
                <a:latin typeface="+mj-lt"/>
              </a:rPr>
              <a:t>are</a:t>
            </a:r>
            <a:r>
              <a:rPr lang="en-US" sz="3400" b="1" dirty="0" smtClean="0">
                <a:latin typeface="+mj-lt"/>
              </a:rPr>
              <a:t>:</a:t>
            </a:r>
            <a:endParaRPr lang="en-US" sz="3400" dirty="0">
              <a:latin typeface="+mj-lt"/>
            </a:endParaRPr>
          </a:p>
        </p:txBody>
      </p:sp>
    </p:spTree>
    <p:extLst>
      <p:ext uri="{BB962C8B-B14F-4D97-AF65-F5344CB8AC3E}">
        <p14:creationId xmlns:p14="http://schemas.microsoft.com/office/powerpoint/2010/main" val="110939453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1371600"/>
            <a:ext cx="4191000" cy="5632311"/>
          </a:xfrm>
          <a:prstGeom prst="rect">
            <a:avLst/>
          </a:prstGeom>
          <a:noFill/>
        </p:spPr>
        <p:txBody>
          <a:bodyPr wrap="square" rtlCol="0">
            <a:spAutoFit/>
          </a:bodyPr>
          <a:lstStyle/>
          <a:p>
            <a:pPr marL="514350" indent="-514350">
              <a:buFontTx/>
              <a:buAutoNum type="arabicPeriod"/>
            </a:pPr>
            <a:r>
              <a:rPr lang="en-US" sz="3000" dirty="0">
                <a:solidFill>
                  <a:prstClr val="white"/>
                </a:solidFill>
              </a:rPr>
              <a:t>Perfect, holy, just, righteous, spiritual</a:t>
            </a:r>
          </a:p>
          <a:p>
            <a:pPr marL="514350" indent="-514350">
              <a:buFontTx/>
              <a:buAutoNum type="arabicPeriod"/>
            </a:pPr>
            <a:r>
              <a:rPr lang="en-US" sz="3000" dirty="0">
                <a:solidFill>
                  <a:prstClr val="white"/>
                </a:solidFill>
              </a:rPr>
              <a:t>Written in the heart</a:t>
            </a:r>
          </a:p>
          <a:p>
            <a:pPr marL="514350" indent="-514350">
              <a:buFontTx/>
              <a:buAutoNum type="arabicPeriod"/>
            </a:pPr>
            <a:r>
              <a:rPr lang="en-US" sz="3000" dirty="0">
                <a:solidFill>
                  <a:prstClr val="white"/>
                </a:solidFill>
              </a:rPr>
              <a:t>Ordained to life</a:t>
            </a:r>
          </a:p>
          <a:p>
            <a:pPr marL="514350" indent="-514350">
              <a:buFontTx/>
              <a:buAutoNum type="arabicPeriod"/>
            </a:pPr>
            <a:r>
              <a:rPr lang="en-US" sz="3000" dirty="0">
                <a:solidFill>
                  <a:prstClr val="white"/>
                </a:solidFill>
              </a:rPr>
              <a:t>Established by faith</a:t>
            </a:r>
          </a:p>
          <a:p>
            <a:pPr marL="514350" indent="-514350">
              <a:buFontTx/>
              <a:buAutoNum type="arabicPeriod"/>
            </a:pPr>
            <a:r>
              <a:rPr lang="en-US" sz="3000" dirty="0">
                <a:solidFill>
                  <a:prstClr val="white"/>
                </a:solidFill>
              </a:rPr>
              <a:t>Truth</a:t>
            </a:r>
          </a:p>
          <a:p>
            <a:pPr marL="514350" indent="-514350">
              <a:buFontTx/>
              <a:buAutoNum type="arabicPeriod"/>
            </a:pPr>
            <a:r>
              <a:rPr lang="en-US" sz="3000" dirty="0">
                <a:solidFill>
                  <a:prstClr val="white"/>
                </a:solidFill>
              </a:rPr>
              <a:t>Converts the soul</a:t>
            </a:r>
          </a:p>
          <a:p>
            <a:pPr marL="514350" indent="-514350">
              <a:buFontTx/>
              <a:buAutoNum type="arabicPeriod"/>
            </a:pPr>
            <a:r>
              <a:rPr lang="en-US" sz="3000" dirty="0">
                <a:solidFill>
                  <a:prstClr val="white"/>
                </a:solidFill>
              </a:rPr>
              <a:t>Liberty/freedom</a:t>
            </a:r>
          </a:p>
          <a:p>
            <a:pPr marL="514350" indent="-514350">
              <a:buFontTx/>
              <a:buAutoNum type="arabicPeriod"/>
            </a:pPr>
            <a:r>
              <a:rPr lang="en-US" sz="3000" dirty="0">
                <a:solidFill>
                  <a:prstClr val="white"/>
                </a:solidFill>
              </a:rPr>
              <a:t>Fulfilled in the life of Spirit-filled believers, kept by God’s saints</a:t>
            </a:r>
          </a:p>
          <a:p>
            <a:pPr marL="514350" indent="-514350">
              <a:buFontTx/>
              <a:buAutoNum type="arabicPeriod"/>
            </a:pPr>
            <a:endParaRPr lang="en-US" sz="3000" dirty="0">
              <a:solidFill>
                <a:prstClr val="white"/>
              </a:solidFill>
            </a:endParaRPr>
          </a:p>
        </p:txBody>
      </p:sp>
      <p:sp>
        <p:nvSpPr>
          <p:cNvPr id="6" name="TextBox 5"/>
          <p:cNvSpPr txBox="1"/>
          <p:nvPr/>
        </p:nvSpPr>
        <p:spPr>
          <a:xfrm>
            <a:off x="4724400" y="1371600"/>
            <a:ext cx="4114800" cy="5170646"/>
          </a:xfrm>
          <a:prstGeom prst="rect">
            <a:avLst/>
          </a:prstGeom>
          <a:noFill/>
        </p:spPr>
        <p:txBody>
          <a:bodyPr wrap="square" rtlCol="0">
            <a:spAutoFit/>
          </a:bodyPr>
          <a:lstStyle/>
          <a:p>
            <a:pPr marL="514350" indent="-514350">
              <a:buFontTx/>
              <a:buAutoNum type="arabicPeriod"/>
            </a:pPr>
            <a:r>
              <a:rPr lang="en-US" sz="3000" dirty="0">
                <a:solidFill>
                  <a:prstClr val="white"/>
                </a:solidFill>
              </a:rPr>
              <a:t>The power of sin, condemnation</a:t>
            </a:r>
          </a:p>
          <a:p>
            <a:pPr marL="514350" indent="-514350">
              <a:buFontTx/>
              <a:buAutoNum type="arabicPeriod"/>
            </a:pPr>
            <a:r>
              <a:rPr lang="en-US" sz="3000" dirty="0">
                <a:solidFill>
                  <a:prstClr val="white"/>
                </a:solidFill>
              </a:rPr>
              <a:t>Written on stone</a:t>
            </a:r>
          </a:p>
          <a:p>
            <a:pPr marL="514350" indent="-514350">
              <a:buFontTx/>
              <a:buAutoNum type="arabicPeriod"/>
            </a:pPr>
            <a:r>
              <a:rPr lang="en-US" sz="3000" dirty="0">
                <a:solidFill>
                  <a:prstClr val="white"/>
                </a:solidFill>
              </a:rPr>
              <a:t>A letter that kills</a:t>
            </a:r>
          </a:p>
          <a:p>
            <a:pPr marL="514350" indent="-514350">
              <a:buFontTx/>
              <a:buAutoNum type="arabicPeriod"/>
            </a:pPr>
            <a:r>
              <a:rPr lang="en-US" sz="3000" dirty="0">
                <a:solidFill>
                  <a:prstClr val="white"/>
                </a:solidFill>
              </a:rPr>
              <a:t>Not based on faith</a:t>
            </a:r>
          </a:p>
          <a:p>
            <a:pPr marL="514350" indent="-514350">
              <a:buFontTx/>
              <a:buAutoNum type="arabicPeriod"/>
            </a:pPr>
            <a:r>
              <a:rPr lang="en-US" sz="3000" dirty="0">
                <a:solidFill>
                  <a:prstClr val="white"/>
                </a:solidFill>
              </a:rPr>
              <a:t>Veils the truth</a:t>
            </a:r>
          </a:p>
          <a:p>
            <a:pPr marL="514350" indent="-514350">
              <a:buFontTx/>
              <a:buAutoNum type="arabicPeriod"/>
            </a:pPr>
            <a:r>
              <a:rPr lang="en-US" sz="3000" dirty="0">
                <a:solidFill>
                  <a:prstClr val="white"/>
                </a:solidFill>
              </a:rPr>
              <a:t>A curse</a:t>
            </a:r>
          </a:p>
          <a:p>
            <a:pPr marL="514350" indent="-514350">
              <a:buFontTx/>
              <a:buAutoNum type="arabicPeriod"/>
            </a:pPr>
            <a:r>
              <a:rPr lang="en-US" sz="3000" dirty="0">
                <a:solidFill>
                  <a:prstClr val="white"/>
                </a:solidFill>
              </a:rPr>
              <a:t>Slavery/bondage</a:t>
            </a:r>
          </a:p>
          <a:p>
            <a:pPr marL="514350" indent="-514350">
              <a:buFontTx/>
              <a:buAutoNum type="arabicPeriod"/>
            </a:pPr>
            <a:r>
              <a:rPr lang="en-US" sz="3000" dirty="0">
                <a:solidFill>
                  <a:prstClr val="white"/>
                </a:solidFill>
              </a:rPr>
              <a:t>Must die to in order to have a relationship with Jesus</a:t>
            </a:r>
          </a:p>
        </p:txBody>
      </p:sp>
      <p:sp>
        <p:nvSpPr>
          <p:cNvPr id="8" name="Title 1"/>
          <p:cNvSpPr>
            <a:spLocks noGrp="1"/>
          </p:cNvSpPr>
          <p:nvPr>
            <p:ph type="title"/>
          </p:nvPr>
        </p:nvSpPr>
        <p:spPr>
          <a:xfrm>
            <a:off x="214282" y="152400"/>
            <a:ext cx="8701118" cy="857256"/>
          </a:xfrm>
        </p:spPr>
        <p:txBody>
          <a:bodyPr/>
          <a:lstStyle/>
          <a:p>
            <a:pPr algn="ctr"/>
            <a:r>
              <a:rPr lang="en-US" sz="3400" b="1" dirty="0">
                <a:latin typeface="+mj-lt"/>
              </a:rPr>
              <a:t>God’s </a:t>
            </a:r>
            <a:r>
              <a:rPr lang="en-US" sz="3600" b="1" dirty="0" smtClean="0">
                <a:latin typeface="+mj-lt"/>
              </a:rPr>
              <a:t>law/Covenant/Commandments</a:t>
            </a:r>
            <a:r>
              <a:rPr lang="en-US" sz="3400" b="1" dirty="0" smtClean="0">
                <a:latin typeface="+mj-lt"/>
              </a:rPr>
              <a:t> </a:t>
            </a:r>
            <a:r>
              <a:rPr lang="en-US" sz="3400" b="1" dirty="0">
                <a:latin typeface="+mj-lt"/>
              </a:rPr>
              <a:t>are</a:t>
            </a:r>
            <a:r>
              <a:rPr lang="en-US" sz="3400" b="1" dirty="0" smtClean="0">
                <a:latin typeface="+mj-lt"/>
              </a:rPr>
              <a:t>:</a:t>
            </a:r>
            <a:endParaRPr lang="en-US" sz="3400" dirty="0">
              <a:latin typeface="+mj-lt"/>
            </a:endParaRPr>
          </a:p>
        </p:txBody>
      </p:sp>
    </p:spTree>
    <p:extLst>
      <p:ext uri="{BB962C8B-B14F-4D97-AF65-F5344CB8AC3E}">
        <p14:creationId xmlns:p14="http://schemas.microsoft.com/office/powerpoint/2010/main" val="399933719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ec_3850_1237829824.post.jpg"/>
          <p:cNvPicPr>
            <a:picLocks noChangeAspect="1"/>
          </p:cNvPicPr>
          <p:nvPr/>
        </p:nvPicPr>
        <p:blipFill>
          <a:blip r:embed="rId3" cstate="print"/>
          <a:stretch>
            <a:fillRect/>
          </a:stretch>
        </p:blipFill>
        <p:spPr>
          <a:xfrm>
            <a:off x="7422" y="-5576"/>
            <a:ext cx="9136578" cy="6863576"/>
          </a:xfrm>
          <a:prstGeom prst="rect">
            <a:avLst/>
          </a:prstGeom>
        </p:spPr>
      </p:pic>
      <p:sp>
        <p:nvSpPr>
          <p:cNvPr id="2" name="Title 1"/>
          <p:cNvSpPr>
            <a:spLocks noGrp="1"/>
          </p:cNvSpPr>
          <p:nvPr>
            <p:ph type="title"/>
          </p:nvPr>
        </p:nvSpPr>
        <p:spPr>
          <a:xfrm>
            <a:off x="1219200" y="230188"/>
            <a:ext cx="5867400" cy="664797"/>
          </a:xfrm>
        </p:spPr>
        <p:txBody>
          <a:bodyPr/>
          <a:lstStyle/>
          <a:p>
            <a:r>
              <a:rPr lang="en-US" b="1" dirty="0" smtClean="0">
                <a:solidFill>
                  <a:schemeClr val="bg1">
                    <a:lumMod val="85000"/>
                    <a:lumOff val="15000"/>
                  </a:schemeClr>
                </a:solidFill>
              </a:rPr>
              <a:t>New Covenant</a:t>
            </a:r>
            <a:endParaRPr lang="en-US" dirty="0">
              <a:solidFill>
                <a:schemeClr val="bg1">
                  <a:lumMod val="85000"/>
                  <a:lumOff val="15000"/>
                </a:schemeClr>
              </a:solidFill>
            </a:endParaRPr>
          </a:p>
        </p:txBody>
      </p:sp>
      <p:sp>
        <p:nvSpPr>
          <p:cNvPr id="3" name="Content Placeholder 2"/>
          <p:cNvSpPr>
            <a:spLocks noGrp="1"/>
          </p:cNvSpPr>
          <p:nvPr>
            <p:ph idx="1"/>
          </p:nvPr>
        </p:nvSpPr>
        <p:spPr>
          <a:xfrm>
            <a:off x="1130152" y="2819400"/>
            <a:ext cx="7632848" cy="3877985"/>
          </a:xfrm>
          <a:solidFill>
            <a:schemeClr val="bg1">
              <a:alpha val="73000"/>
            </a:schemeClr>
          </a:solidFill>
        </p:spPr>
        <p:txBody>
          <a:bodyPr/>
          <a:lstStyle/>
          <a:p>
            <a:pPr marL="171450" indent="0">
              <a:buNone/>
            </a:pPr>
            <a:r>
              <a:rPr lang="en-US" sz="2800" b="1" dirty="0" smtClean="0">
                <a:ln w="50800"/>
              </a:rPr>
              <a:t>“The post resurrection Scriptures that specifically mention the Ten Commandments as a whole occur in only four places: 2 Corinthians 3:2-3, 2 Corinthians 3:6-11, Galatians 4:21-26, and Hebrews 9:1-10.  In none of these passages are the Ten Commandments presented as a living document that capsulizes the new covenant ethic or essence, but rather as a tombstone marking the demise of a previous age, made invalid by a more glorious economy.”    </a:t>
            </a:r>
            <a:r>
              <a:rPr lang="en-US" sz="1800" b="1" dirty="0" smtClean="0">
                <a:ln w="50800"/>
              </a:rPr>
              <a:t>Terry O’Hare. </a:t>
            </a:r>
            <a:r>
              <a:rPr lang="en-US" sz="1800" b="1" i="1" dirty="0" smtClean="0">
                <a:ln w="50800"/>
              </a:rPr>
              <a:t>The Sabbath Complete </a:t>
            </a:r>
            <a:r>
              <a:rPr lang="en-US" sz="1800" b="1" dirty="0" smtClean="0">
                <a:ln w="50800"/>
              </a:rPr>
              <a:t>(2011)</a:t>
            </a:r>
            <a:r>
              <a:rPr lang="en-US" sz="2800" b="1" dirty="0" smtClean="0">
                <a:ln w="50800"/>
              </a:rPr>
              <a:t> </a:t>
            </a:r>
            <a:r>
              <a:rPr lang="en-US" sz="2700" i="1" dirty="0" smtClean="0">
                <a:ln w="18415" cmpd="sng">
                  <a:solidFill>
                    <a:srgbClr val="FFFFFF"/>
                  </a:solidFill>
                  <a:prstDash val="solid"/>
                </a:ln>
                <a:effectLst>
                  <a:outerShdw blurRad="63500" dir="3600000" algn="tl" rotWithShape="0">
                    <a:srgbClr val="000000">
                      <a:alpha val="70000"/>
                    </a:srgbClr>
                  </a:outerShdw>
                </a:effectLst>
              </a:rPr>
              <a:t> </a:t>
            </a:r>
            <a:endParaRPr lang="en-US" sz="2700" dirty="0">
              <a:ln w="18415" cmpd="sng">
                <a:solidFill>
                  <a:srgbClr val="FFFFFF"/>
                </a:solidFill>
                <a:prstDash val="solid"/>
              </a:ln>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4146143661"/>
      </p:ext>
    </p:extLst>
  </p:cSld>
  <p:clrMapOvr>
    <a:masterClrMapping/>
  </p:clrMapOvr>
  <p:transition>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ec_3850_1237829824.post.jpg"/>
          <p:cNvPicPr>
            <a:picLocks noChangeAspect="1"/>
          </p:cNvPicPr>
          <p:nvPr/>
        </p:nvPicPr>
        <p:blipFill>
          <a:blip r:embed="rId3" cstate="print"/>
          <a:stretch>
            <a:fillRect/>
          </a:stretch>
        </p:blipFill>
        <p:spPr>
          <a:xfrm>
            <a:off x="7422" y="-5576"/>
            <a:ext cx="9136578" cy="6863576"/>
          </a:xfrm>
          <a:prstGeom prst="rect">
            <a:avLst/>
          </a:prstGeom>
        </p:spPr>
      </p:pic>
      <p:sp>
        <p:nvSpPr>
          <p:cNvPr id="2" name="Title 1"/>
          <p:cNvSpPr>
            <a:spLocks noGrp="1"/>
          </p:cNvSpPr>
          <p:nvPr>
            <p:ph type="title"/>
          </p:nvPr>
        </p:nvSpPr>
        <p:spPr>
          <a:xfrm>
            <a:off x="1219200" y="230188"/>
            <a:ext cx="5867400" cy="664797"/>
          </a:xfrm>
        </p:spPr>
        <p:txBody>
          <a:bodyPr/>
          <a:lstStyle/>
          <a:p>
            <a:r>
              <a:rPr lang="en-US" b="1" dirty="0" smtClean="0">
                <a:solidFill>
                  <a:schemeClr val="bg1">
                    <a:lumMod val="85000"/>
                    <a:lumOff val="15000"/>
                  </a:schemeClr>
                </a:solidFill>
              </a:rPr>
              <a:t>New Covenant</a:t>
            </a:r>
            <a:endParaRPr lang="en-US" dirty="0">
              <a:solidFill>
                <a:schemeClr val="bg1">
                  <a:lumMod val="85000"/>
                  <a:lumOff val="15000"/>
                </a:schemeClr>
              </a:solidFill>
            </a:endParaRPr>
          </a:p>
        </p:txBody>
      </p:sp>
      <p:sp>
        <p:nvSpPr>
          <p:cNvPr id="3" name="Content Placeholder 2"/>
          <p:cNvSpPr>
            <a:spLocks noGrp="1"/>
          </p:cNvSpPr>
          <p:nvPr>
            <p:ph idx="1"/>
          </p:nvPr>
        </p:nvSpPr>
        <p:spPr>
          <a:xfrm>
            <a:off x="1130152" y="2819400"/>
            <a:ext cx="7632848" cy="3877985"/>
          </a:xfrm>
          <a:solidFill>
            <a:schemeClr val="bg1">
              <a:alpha val="73000"/>
            </a:schemeClr>
          </a:solidFill>
        </p:spPr>
        <p:txBody>
          <a:bodyPr/>
          <a:lstStyle/>
          <a:p>
            <a:pPr marL="171450" indent="0">
              <a:buNone/>
            </a:pPr>
            <a:r>
              <a:rPr lang="en-US" sz="2800" b="1" dirty="0" smtClean="0">
                <a:ln w="50800"/>
              </a:rPr>
              <a:t>“The Ten Commandments that summarized the Law, even God’s covenant with Israel, were actually a continuing means of bondage (</a:t>
            </a:r>
            <a:r>
              <a:rPr lang="en-US" sz="2800" b="1" i="1" dirty="0" err="1" smtClean="0">
                <a:ln w="50800"/>
              </a:rPr>
              <a:t>douleia</a:t>
            </a:r>
            <a:r>
              <a:rPr lang="en-US" sz="2800" b="1" dirty="0" smtClean="0">
                <a:ln w="50800"/>
              </a:rPr>
              <a:t>) or an imposition (</a:t>
            </a:r>
            <a:r>
              <a:rPr lang="en-US" sz="2800" b="1" i="1" dirty="0" err="1" smtClean="0">
                <a:ln w="50800"/>
              </a:rPr>
              <a:t>epikimai</a:t>
            </a:r>
            <a:r>
              <a:rPr lang="en-US" sz="2800" b="1" dirty="0" smtClean="0">
                <a:ln w="50800"/>
              </a:rPr>
              <a:t>). As Paul made clear, the old covenant is practically unintelligible without the new perspective of the new covenant (2 Cor 3:12-18); that is, it only makes sense as it is interpreted through the ministration of the Holy Spirit who testifies of Christ.”                                  				       </a:t>
            </a:r>
            <a:r>
              <a:rPr lang="en-US" sz="1800" b="1" dirty="0" smtClean="0">
                <a:ln w="50800"/>
                <a:solidFill>
                  <a:srgbClr val="FFFFFF"/>
                </a:solidFill>
              </a:rPr>
              <a:t>Terry </a:t>
            </a:r>
            <a:r>
              <a:rPr lang="en-US" sz="1800" b="1" dirty="0">
                <a:ln w="50800"/>
                <a:solidFill>
                  <a:srgbClr val="FFFFFF"/>
                </a:solidFill>
              </a:rPr>
              <a:t>O’Hare. </a:t>
            </a:r>
            <a:r>
              <a:rPr lang="en-US" sz="1800" b="1" i="1" dirty="0">
                <a:ln w="50800"/>
                <a:solidFill>
                  <a:srgbClr val="FFFFFF"/>
                </a:solidFill>
              </a:rPr>
              <a:t>The Sabbath Complete </a:t>
            </a:r>
            <a:r>
              <a:rPr lang="en-US" sz="1800" b="1" dirty="0">
                <a:ln w="50800"/>
                <a:solidFill>
                  <a:srgbClr val="FFFFFF"/>
                </a:solidFill>
              </a:rPr>
              <a:t>(2011)</a:t>
            </a:r>
            <a:r>
              <a:rPr lang="en-US" sz="2700" i="1" dirty="0" smtClean="0">
                <a:ln w="18415" cmpd="sng">
                  <a:solidFill>
                    <a:srgbClr val="FFFFFF"/>
                  </a:solidFill>
                  <a:prstDash val="solid"/>
                </a:ln>
                <a:effectLst>
                  <a:outerShdw blurRad="63500" dir="3600000" algn="tl" rotWithShape="0">
                    <a:srgbClr val="000000">
                      <a:alpha val="70000"/>
                    </a:srgbClr>
                  </a:outerShdw>
                </a:effectLst>
              </a:rPr>
              <a:t> </a:t>
            </a:r>
            <a:endParaRPr lang="en-US" sz="2700" dirty="0">
              <a:ln w="18415" cmpd="sng">
                <a:solidFill>
                  <a:srgbClr val="FFFFFF"/>
                </a:solidFill>
                <a:prstDash val="solid"/>
              </a:ln>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2814245150"/>
      </p:ext>
    </p:extLst>
  </p:cSld>
  <p:clrMapOvr>
    <a:masterClrMapping/>
  </p:clrMapOvr>
  <p:transition>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ec_3850_1237829824.post.jpg"/>
          <p:cNvPicPr>
            <a:picLocks noChangeAspect="1"/>
          </p:cNvPicPr>
          <p:nvPr/>
        </p:nvPicPr>
        <p:blipFill>
          <a:blip r:embed="rId3" cstate="print"/>
          <a:stretch>
            <a:fillRect/>
          </a:stretch>
        </p:blipFill>
        <p:spPr>
          <a:xfrm>
            <a:off x="7422" y="-5576"/>
            <a:ext cx="9136578" cy="6863576"/>
          </a:xfrm>
          <a:prstGeom prst="rect">
            <a:avLst/>
          </a:prstGeom>
        </p:spPr>
      </p:pic>
      <p:sp>
        <p:nvSpPr>
          <p:cNvPr id="2" name="Title 1"/>
          <p:cNvSpPr>
            <a:spLocks noGrp="1"/>
          </p:cNvSpPr>
          <p:nvPr>
            <p:ph type="title"/>
          </p:nvPr>
        </p:nvSpPr>
        <p:spPr>
          <a:xfrm>
            <a:off x="1219200" y="230188"/>
            <a:ext cx="5867400" cy="664797"/>
          </a:xfrm>
        </p:spPr>
        <p:txBody>
          <a:bodyPr/>
          <a:lstStyle/>
          <a:p>
            <a:r>
              <a:rPr lang="en-US" b="1" dirty="0" smtClean="0">
                <a:solidFill>
                  <a:schemeClr val="bg1">
                    <a:lumMod val="85000"/>
                    <a:lumOff val="15000"/>
                  </a:schemeClr>
                </a:solidFill>
              </a:rPr>
              <a:t>New Covenant</a:t>
            </a:r>
            <a:endParaRPr lang="en-US" dirty="0">
              <a:solidFill>
                <a:schemeClr val="bg1">
                  <a:lumMod val="85000"/>
                  <a:lumOff val="15000"/>
                </a:schemeClr>
              </a:solidFill>
            </a:endParaRPr>
          </a:p>
        </p:txBody>
      </p:sp>
      <p:sp>
        <p:nvSpPr>
          <p:cNvPr id="3" name="Content Placeholder 2"/>
          <p:cNvSpPr>
            <a:spLocks noGrp="1"/>
          </p:cNvSpPr>
          <p:nvPr>
            <p:ph idx="1"/>
          </p:nvPr>
        </p:nvSpPr>
        <p:spPr>
          <a:xfrm>
            <a:off x="1130152" y="3581400"/>
            <a:ext cx="7632848" cy="3102388"/>
          </a:xfrm>
          <a:solidFill>
            <a:schemeClr val="bg1">
              <a:alpha val="73000"/>
            </a:schemeClr>
          </a:solidFill>
        </p:spPr>
        <p:txBody>
          <a:bodyPr/>
          <a:lstStyle/>
          <a:p>
            <a:pPr marL="171450" indent="0">
              <a:buNone/>
            </a:pPr>
            <a:r>
              <a:rPr lang="en-US" sz="2800" b="1" dirty="0" smtClean="0">
                <a:ln w="50800"/>
              </a:rPr>
              <a:t>Many believe that the new covenant is different in kind from the covenant at Sinai in that it returns to a grace/faith/love-based system, rather than a law/obedience-based one.  It releases its adherents from condemnation and continuing bondage to the old law covenant of Ten Commandments, and sets them free to live in the glorious liberty of life in the Spirit.  </a:t>
            </a:r>
            <a:r>
              <a:rPr lang="en-US" sz="2700" i="1" dirty="0" smtClean="0">
                <a:ln w="18415" cmpd="sng">
                  <a:solidFill>
                    <a:srgbClr val="FFFFFF"/>
                  </a:solidFill>
                  <a:prstDash val="solid"/>
                </a:ln>
                <a:effectLst>
                  <a:outerShdw blurRad="63500" dir="3600000" algn="tl" rotWithShape="0">
                    <a:srgbClr val="000000">
                      <a:alpha val="70000"/>
                    </a:srgbClr>
                  </a:outerShdw>
                </a:effectLst>
              </a:rPr>
              <a:t> </a:t>
            </a:r>
            <a:endParaRPr lang="en-US" sz="2700" dirty="0">
              <a:ln w="18415" cmpd="sng">
                <a:solidFill>
                  <a:srgbClr val="FFFFFF"/>
                </a:solidFill>
                <a:prstDash val="solid"/>
              </a:ln>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297377118"/>
      </p:ext>
    </p:extLst>
  </p:cSld>
  <p:clrMapOvr>
    <a:masterClrMapping/>
  </p:clrMapOvr>
  <p:transition>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81000" y="1676400"/>
            <a:ext cx="3657600" cy="1329595"/>
          </a:xfrm>
        </p:spPr>
        <p:txBody>
          <a:bodyPr/>
          <a:lstStyle/>
          <a:p>
            <a:pPr algn="ctr"/>
            <a:r>
              <a:rPr lang="en-US" sz="9600" dirty="0" smtClean="0"/>
              <a:t>My story</a:t>
            </a:r>
            <a:endParaRPr lang="en-US" sz="9600" dirty="0"/>
          </a:p>
        </p:txBody>
      </p:sp>
    </p:spTree>
    <p:extLst>
      <p:ext uri="{BB962C8B-B14F-4D97-AF65-F5344CB8AC3E}">
        <p14:creationId xmlns:p14="http://schemas.microsoft.com/office/powerpoint/2010/main" val="815167967"/>
      </p:ext>
    </p:extLst>
  </p:cSld>
  <p:clrMapOvr>
    <a:masterClrMapping/>
  </p:clrMapOvr>
  <p:transition>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81000" y="1676400"/>
            <a:ext cx="3657600" cy="1329595"/>
          </a:xfrm>
        </p:spPr>
        <p:txBody>
          <a:bodyPr/>
          <a:lstStyle/>
          <a:p>
            <a:pPr algn="ctr"/>
            <a:r>
              <a:rPr lang="en-US" sz="9600" dirty="0" smtClean="0"/>
              <a:t>My story</a:t>
            </a:r>
            <a:endParaRPr lang="en-US" sz="9600" dirty="0"/>
          </a:p>
        </p:txBody>
      </p:sp>
      <p:sp>
        <p:nvSpPr>
          <p:cNvPr id="5" name="Content Placeholder 4"/>
          <p:cNvSpPr txBox="1">
            <a:spLocks noGrp="1"/>
          </p:cNvSpPr>
          <p:nvPr>
            <p:ph idx="1"/>
          </p:nvPr>
        </p:nvSpPr>
        <p:spPr>
          <a:xfrm>
            <a:off x="4648200" y="1143000"/>
            <a:ext cx="4038600" cy="5293757"/>
          </a:xfrm>
          <a:prstGeom prst="rect">
            <a:avLst/>
          </a:prstGeom>
          <a:noFill/>
        </p:spPr>
        <p:txBody>
          <a:bodyPr wrap="square" rtlCol="0">
            <a:spAutoFit/>
          </a:bodyPr>
          <a:lstStyle/>
          <a:p>
            <a:pPr marL="58738" indent="-58738">
              <a:buNone/>
            </a:pPr>
            <a:r>
              <a:rPr lang="en-US" dirty="0" smtClean="0">
                <a:latin typeface="+mn-lt"/>
              </a:rPr>
              <a:t>“</a:t>
            </a:r>
            <a:r>
              <a:rPr lang="en-US" baseline="30000" dirty="0" smtClean="0">
                <a:latin typeface="+mn-lt"/>
              </a:rPr>
              <a:t>3</a:t>
            </a:r>
            <a:r>
              <a:rPr lang="en-US" dirty="0" smtClean="0">
                <a:latin typeface="+mn-lt"/>
              </a:rPr>
              <a:t> If </a:t>
            </a:r>
            <a:r>
              <a:rPr lang="en-US" dirty="0">
                <a:latin typeface="+mn-lt"/>
              </a:rPr>
              <a:t>you call out for insight </a:t>
            </a:r>
            <a:r>
              <a:rPr lang="en-US" dirty="0" smtClean="0">
                <a:latin typeface="+mn-lt"/>
              </a:rPr>
              <a:t>and </a:t>
            </a:r>
            <a:r>
              <a:rPr lang="en-US" dirty="0">
                <a:latin typeface="+mn-lt"/>
              </a:rPr>
              <a:t>cry aloud for </a:t>
            </a:r>
            <a:r>
              <a:rPr lang="en-US" dirty="0" smtClean="0">
                <a:latin typeface="+mn-lt"/>
              </a:rPr>
              <a:t>understanding, </a:t>
            </a:r>
            <a:r>
              <a:rPr lang="en-US" baseline="30000" dirty="0" smtClean="0">
                <a:latin typeface="+mn-lt"/>
              </a:rPr>
              <a:t>4</a:t>
            </a:r>
            <a:r>
              <a:rPr lang="en-US" dirty="0" smtClean="0">
                <a:latin typeface="+mn-lt"/>
              </a:rPr>
              <a:t> </a:t>
            </a:r>
            <a:r>
              <a:rPr lang="en-US" dirty="0">
                <a:latin typeface="+mn-lt"/>
              </a:rPr>
              <a:t>and if you look for it as for silver </a:t>
            </a:r>
            <a:r>
              <a:rPr lang="en-US" dirty="0" smtClean="0">
                <a:latin typeface="+mn-lt"/>
              </a:rPr>
              <a:t>and </a:t>
            </a:r>
            <a:r>
              <a:rPr lang="en-US" dirty="0">
                <a:latin typeface="+mn-lt"/>
              </a:rPr>
              <a:t>search for it as for hidden treasure, </a:t>
            </a:r>
            <a:r>
              <a:rPr lang="en-US" baseline="30000" dirty="0" smtClean="0">
                <a:latin typeface="+mn-lt"/>
              </a:rPr>
              <a:t>5</a:t>
            </a:r>
            <a:r>
              <a:rPr lang="en-US" dirty="0" smtClean="0">
                <a:latin typeface="+mn-lt"/>
              </a:rPr>
              <a:t> </a:t>
            </a:r>
            <a:r>
              <a:rPr lang="en-US" dirty="0">
                <a:latin typeface="+mn-lt"/>
              </a:rPr>
              <a:t>then you will understand the fear of the LORD </a:t>
            </a:r>
            <a:r>
              <a:rPr lang="en-US" dirty="0" smtClean="0">
                <a:latin typeface="+mn-lt"/>
              </a:rPr>
              <a:t>and </a:t>
            </a:r>
            <a:r>
              <a:rPr lang="en-US" dirty="0">
                <a:latin typeface="+mn-lt"/>
              </a:rPr>
              <a:t>find the knowledge of God. </a:t>
            </a:r>
            <a:r>
              <a:rPr lang="en-US" baseline="30000" dirty="0" smtClean="0">
                <a:latin typeface="+mn-lt"/>
              </a:rPr>
              <a:t>6</a:t>
            </a:r>
            <a:r>
              <a:rPr lang="en-US" dirty="0" smtClean="0">
                <a:latin typeface="+mn-lt"/>
              </a:rPr>
              <a:t> </a:t>
            </a:r>
            <a:r>
              <a:rPr lang="en-US" dirty="0">
                <a:latin typeface="+mn-lt"/>
              </a:rPr>
              <a:t>For the LORD gives wisdom; </a:t>
            </a:r>
            <a:r>
              <a:rPr lang="en-US" dirty="0" smtClean="0">
                <a:latin typeface="+mn-lt"/>
              </a:rPr>
              <a:t>from </a:t>
            </a:r>
            <a:r>
              <a:rPr lang="en-US" dirty="0">
                <a:latin typeface="+mn-lt"/>
              </a:rPr>
              <a:t>his mouth come knowledge and </a:t>
            </a:r>
            <a:r>
              <a:rPr lang="en-US" dirty="0" smtClean="0">
                <a:latin typeface="+mn-lt"/>
              </a:rPr>
              <a:t>understanding.”	 			</a:t>
            </a:r>
            <a:r>
              <a:rPr lang="en-US" dirty="0" err="1" smtClean="0">
                <a:ln w="18415" cmpd="sng">
                  <a:solidFill>
                    <a:srgbClr val="FFFFFF"/>
                  </a:solidFill>
                  <a:prstDash val="solid"/>
                </a:ln>
                <a:solidFill>
                  <a:srgbClr val="FFFFFF"/>
                </a:solidFill>
                <a:effectLst>
                  <a:outerShdw blurRad="38100" dist="38100" dir="2700000" algn="tl">
                    <a:srgbClr val="000000">
                      <a:alpha val="43137"/>
                    </a:srgbClr>
                  </a:outerShdw>
                </a:effectLst>
                <a:latin typeface="+mn-lt"/>
              </a:rPr>
              <a:t>Pr</a:t>
            </a:r>
            <a:r>
              <a:rPr lang="en-US"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mn-lt"/>
              </a:rPr>
              <a:t> 2:3-6</a:t>
            </a:r>
            <a:r>
              <a:rPr lang="en-US" b="1" dirty="0" smtClean="0">
                <a:latin typeface="+mn-lt"/>
              </a:rPr>
              <a:t> </a:t>
            </a:r>
            <a:endParaRPr lang="en-US" b="1" dirty="0">
              <a:latin typeface="+mn-lt"/>
            </a:endParaRPr>
          </a:p>
        </p:txBody>
      </p:sp>
    </p:spTree>
    <p:extLst>
      <p:ext uri="{BB962C8B-B14F-4D97-AF65-F5344CB8AC3E}">
        <p14:creationId xmlns:p14="http://schemas.microsoft.com/office/powerpoint/2010/main" val="3806860260"/>
      </p:ext>
    </p:extLst>
  </p:cSld>
  <p:clrMapOvr>
    <a:masterClrMapping/>
  </p:clrMapOvr>
  <p:transition>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3" descr="ingrained_cover.jpg"/>
          <p:cNvPicPr>
            <a:picLocks noGrp="1" noChangeAspect="1"/>
          </p:cNvPicPr>
          <p:nvPr>
            <p:ph idx="1"/>
          </p:nvPr>
        </p:nvPicPr>
        <p:blipFill>
          <a:blip r:embed="rId3" cstate="print"/>
          <a:stretch>
            <a:fillRect/>
          </a:stretch>
        </p:blipFill>
        <p:spPr>
          <a:xfrm>
            <a:off x="4572000" y="1219200"/>
            <a:ext cx="3680368" cy="5410200"/>
          </a:xfrm>
        </p:spPr>
      </p:pic>
      <p:sp>
        <p:nvSpPr>
          <p:cNvPr id="3" name="Title 1"/>
          <p:cNvSpPr>
            <a:spLocks noGrp="1"/>
          </p:cNvSpPr>
          <p:nvPr>
            <p:ph type="title"/>
          </p:nvPr>
        </p:nvSpPr>
        <p:spPr>
          <a:xfrm>
            <a:off x="381000" y="1676400"/>
            <a:ext cx="3657600" cy="1329595"/>
          </a:xfrm>
        </p:spPr>
        <p:txBody>
          <a:bodyPr/>
          <a:lstStyle/>
          <a:p>
            <a:pPr algn="ctr"/>
            <a:r>
              <a:rPr lang="en-US" sz="9600" dirty="0" smtClean="0"/>
              <a:t>My story</a:t>
            </a:r>
            <a:endParaRPr lang="en-US" sz="9600" dirty="0"/>
          </a:p>
        </p:txBody>
      </p:sp>
    </p:spTree>
    <p:extLst>
      <p:ext uri="{BB962C8B-B14F-4D97-AF65-F5344CB8AC3E}">
        <p14:creationId xmlns:p14="http://schemas.microsoft.com/office/powerpoint/2010/main" val="3403909142"/>
      </p:ext>
    </p:extLst>
  </p:cSld>
  <p:clrMapOvr>
    <a:masterClrMapping/>
  </p:clrMapOvr>
  <p:transition>
    <p:fad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82019321"/>
              </p:ext>
            </p:extLst>
          </p:nvPr>
        </p:nvGraphicFramePr>
        <p:xfrm>
          <a:off x="0" y="1"/>
          <a:ext cx="9144000" cy="6995649"/>
        </p:xfrm>
        <a:graphic>
          <a:graphicData uri="http://schemas.openxmlformats.org/drawingml/2006/table">
            <a:tbl>
              <a:tblPr firstRow="1" bandRow="1">
                <a:tableStyleId>{AF606853-7671-496A-8E4F-DF71F8EC918B}</a:tableStyleId>
              </a:tblPr>
              <a:tblGrid>
                <a:gridCol w="2915816"/>
                <a:gridCol w="2880320"/>
                <a:gridCol w="3347864"/>
              </a:tblGrid>
              <a:tr h="1062747">
                <a:tc>
                  <a:txBody>
                    <a:bodyPr/>
                    <a:lstStyle/>
                    <a:p>
                      <a:pPr algn="ctr"/>
                      <a:r>
                        <a:rPr lang="en-US" sz="2800" cap="none" spc="0" dirty="0" err="1" smtClean="0">
                          <a:ln w="18415" cmpd="sng">
                            <a:solidFill>
                              <a:srgbClr val="FFFFFF"/>
                            </a:solidFill>
                            <a:prstDash val="solid"/>
                          </a:ln>
                          <a:effectLst>
                            <a:outerShdw blurRad="63500" dir="3600000" algn="tl" rotWithShape="0">
                              <a:srgbClr val="000000">
                                <a:alpha val="70000"/>
                              </a:srgbClr>
                            </a:outerShdw>
                          </a:effectLst>
                        </a:rPr>
                        <a:t>Abrahamic</a:t>
                      </a:r>
                      <a:r>
                        <a:rPr lang="en-US" sz="2800" cap="none" spc="0" dirty="0" smtClean="0">
                          <a:ln w="18415" cmpd="sng">
                            <a:solidFill>
                              <a:srgbClr val="FFFFFF"/>
                            </a:solidFill>
                            <a:prstDash val="solid"/>
                          </a:ln>
                          <a:effectLst>
                            <a:outerShdw blurRad="63500" dir="3600000" algn="tl" rotWithShape="0">
                              <a:srgbClr val="000000">
                                <a:alpha val="70000"/>
                              </a:srgbClr>
                            </a:outerShdw>
                          </a:effectLst>
                        </a:rPr>
                        <a:t> Covenant</a:t>
                      </a:r>
                      <a:endParaRPr lang="en-US" sz="2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a:txBody>
                    <a:bodyPr/>
                    <a:lstStyle/>
                    <a:p>
                      <a:pPr algn="ctr"/>
                      <a:r>
                        <a:rPr lang="en-US" sz="2800" cap="none" spc="0" dirty="0" smtClean="0">
                          <a:ln w="18415" cmpd="sng">
                            <a:solidFill>
                              <a:srgbClr val="FFFFFF"/>
                            </a:solidFill>
                            <a:prstDash val="solid"/>
                          </a:ln>
                          <a:effectLst>
                            <a:outerShdw blurRad="63500" dir="3600000" algn="tl" rotWithShape="0">
                              <a:srgbClr val="000000">
                                <a:alpha val="70000"/>
                              </a:srgbClr>
                            </a:outerShdw>
                          </a:effectLst>
                        </a:rPr>
                        <a:t>Sinai Covenant “Old Covenant”</a:t>
                      </a:r>
                      <a:endParaRPr lang="en-US" sz="2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a:txBody>
                    <a:bodyPr/>
                    <a:lstStyle/>
                    <a:p>
                      <a:pPr algn="ctr"/>
                      <a:r>
                        <a:rPr lang="en-US" sz="2800" cap="none" spc="0" dirty="0" smtClean="0">
                          <a:ln w="18415" cmpd="sng">
                            <a:solidFill>
                              <a:srgbClr val="FFFFFF"/>
                            </a:solidFill>
                            <a:prstDash val="solid"/>
                          </a:ln>
                          <a:effectLst>
                            <a:outerShdw blurRad="63500" dir="3600000" algn="tl" rotWithShape="0">
                              <a:srgbClr val="000000">
                                <a:alpha val="70000"/>
                              </a:srgbClr>
                            </a:outerShdw>
                          </a:effectLst>
                        </a:rPr>
                        <a:t>New Covenant</a:t>
                      </a:r>
                      <a:endParaRPr lang="en-US" sz="2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r>
              <a:tr h="2438260">
                <a:tc>
                  <a:txBody>
                    <a:bodyPr/>
                    <a:lstStyle/>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Promise/Faith</a:t>
                      </a: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marL="0" marR="0" lvl="0" indent="0" algn="ctr" defTabSz="914363" rtl="0" eaLnBrk="1" fontAlgn="auto" latinLnBrk="0" hangingPunct="1">
                        <a:lnSpc>
                          <a:spcPct val="100000"/>
                        </a:lnSpc>
                        <a:spcBef>
                          <a:spcPts val="0"/>
                        </a:spcBef>
                        <a:spcAft>
                          <a:spcPts val="0"/>
                        </a:spcAft>
                        <a:buClrTx/>
                        <a:buSzTx/>
                        <a:buFontTx/>
                        <a:buNone/>
                        <a:tabLst/>
                        <a:defRPr/>
                      </a:pPr>
                      <a:r>
                        <a:rPr kumimoji="0" lang="en-US" sz="2700" b="0"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rPr>
                        <a:t>Gen 15:6, 18</a:t>
                      </a: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txBody>
                  <a:tcPr/>
                </a:tc>
                <a:tc>
                  <a:txBody>
                    <a:bodyPr/>
                    <a:lstStyle/>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Law/Obedience</a:t>
                      </a: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Deut 4:12-13</a:t>
                      </a:r>
                    </a:p>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      5:2-3</a:t>
                      </a:r>
                      <a:endParaRPr lang="en-US" sz="27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a:txBody>
                    <a:bodyPr/>
                    <a:lstStyle/>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Promise/Faith</a:t>
                      </a:r>
                      <a:r>
                        <a:rPr lang="en-US" sz="2700" cap="none" spc="0" baseline="0" dirty="0" smtClean="0">
                          <a:ln w="18415" cmpd="sng">
                            <a:solidFill>
                              <a:srgbClr val="FFFFFF"/>
                            </a:solidFill>
                            <a:prstDash val="solid"/>
                          </a:ln>
                          <a:effectLst>
                            <a:outerShdw blurRad="63500" dir="3600000" algn="tl" rotWithShape="0">
                              <a:srgbClr val="000000">
                                <a:alpha val="70000"/>
                              </a:srgbClr>
                            </a:outerShdw>
                          </a:effectLst>
                        </a:rPr>
                        <a:t> </a:t>
                      </a:r>
                      <a:r>
                        <a:rPr lang="en-US" sz="2700" cap="none" spc="0" dirty="0" smtClean="0">
                          <a:ln w="18415" cmpd="sng">
                            <a:solidFill>
                              <a:srgbClr val="FFFFFF"/>
                            </a:solidFill>
                            <a:prstDash val="solid"/>
                          </a:ln>
                          <a:effectLst>
                            <a:outerShdw blurRad="63500" dir="3600000" algn="tl" rotWithShape="0">
                              <a:srgbClr val="000000">
                                <a:alpha val="70000"/>
                              </a:srgbClr>
                            </a:outerShdw>
                          </a:effectLst>
                        </a:rPr>
                        <a:t>Grace/Love</a:t>
                      </a:r>
                    </a:p>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Holy</a:t>
                      </a:r>
                      <a:r>
                        <a:rPr lang="en-US" sz="2700" cap="none" spc="0" baseline="0" dirty="0" smtClean="0">
                          <a:ln w="18415" cmpd="sng">
                            <a:solidFill>
                              <a:srgbClr val="FFFFFF"/>
                            </a:solidFill>
                            <a:prstDash val="solid"/>
                          </a:ln>
                          <a:effectLst>
                            <a:outerShdw blurRad="63500" dir="3600000" algn="tl" rotWithShape="0">
                              <a:srgbClr val="000000">
                                <a:alpha val="70000"/>
                              </a:srgbClr>
                            </a:outerShdw>
                          </a:effectLst>
                        </a:rPr>
                        <a:t> Spirit</a:t>
                      </a:r>
                    </a:p>
                    <a:p>
                      <a:pPr algn="ctr"/>
                      <a:endParaRPr lang="en-US" sz="2700" cap="none" spc="0" baseline="0" dirty="0" smtClean="0">
                        <a:ln w="18415" cmpd="sng">
                          <a:solidFill>
                            <a:srgbClr val="FFFFFF"/>
                          </a:solidFill>
                          <a:prstDash val="solid"/>
                        </a:ln>
                        <a:effectLst>
                          <a:outerShdw blurRad="63500" dir="3600000" algn="tl" rotWithShape="0">
                            <a:srgbClr val="000000">
                              <a:alpha val="70000"/>
                            </a:srgbClr>
                          </a:outerShdw>
                        </a:effectLst>
                      </a:endParaRPr>
                    </a:p>
                    <a:p>
                      <a:pPr algn="ctr"/>
                      <a:r>
                        <a:rPr lang="en-US" sz="2700" cap="none" spc="0" baseline="0" dirty="0" smtClean="0">
                          <a:ln w="18415" cmpd="sng">
                            <a:solidFill>
                              <a:srgbClr val="FFFFFF"/>
                            </a:solidFill>
                            <a:prstDash val="solid"/>
                          </a:ln>
                          <a:effectLst>
                            <a:outerShdw blurRad="63500" dir="3600000" algn="tl" rotWithShape="0">
                              <a:srgbClr val="000000">
                                <a:alpha val="70000"/>
                              </a:srgbClr>
                            </a:outerShdw>
                          </a:effectLst>
                        </a:rPr>
                        <a:t>Heb  8:7-9, 13</a:t>
                      </a:r>
                    </a:p>
                  </a:txBody>
                  <a:tcPr/>
                </a:tc>
              </a:tr>
              <a:tr h="3372582">
                <a:tc gridSpan="3">
                  <a:txBody>
                    <a:bodyPr/>
                    <a:lstStyle/>
                    <a:p>
                      <a:pPr marL="0" marR="0" lvl="0" indent="354013"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US" sz="800" b="0"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endParaRPr>
                    </a:p>
                    <a:p>
                      <a:endParaRPr lang="en-US" sz="19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hMerge="1">
                  <a:txBody>
                    <a:bodyPr/>
                    <a:lstStyle/>
                    <a:p>
                      <a:endParaRPr lang="en-US" sz="19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hMerge="1">
                  <a:txBody>
                    <a:bodyPr/>
                    <a:lstStyle/>
                    <a:p>
                      <a:endParaRPr lang="en-US" sz="19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r>
            </a:tbl>
          </a:graphicData>
        </a:graphic>
      </p:graphicFrame>
      <p:sp>
        <p:nvSpPr>
          <p:cNvPr id="5" name="TextBox 4"/>
          <p:cNvSpPr txBox="1"/>
          <p:nvPr/>
        </p:nvSpPr>
        <p:spPr>
          <a:xfrm>
            <a:off x="533400" y="4343400"/>
            <a:ext cx="8001000" cy="1200329"/>
          </a:xfrm>
          <a:prstGeom prst="rect">
            <a:avLst/>
          </a:prstGeom>
          <a:noFill/>
        </p:spPr>
        <p:txBody>
          <a:bodyPr wrap="square" rtlCol="0">
            <a:spAutoFit/>
          </a:bodyPr>
          <a:lstStyle/>
          <a:p>
            <a:pPr algn="ctr"/>
            <a:r>
              <a:rPr lang="en-US" sz="3600" dirty="0">
                <a:solidFill>
                  <a:srgbClr val="FFFFFF"/>
                </a:solidFill>
              </a:rPr>
              <a:t>Evangelical Model of the Covenants</a:t>
            </a:r>
          </a:p>
          <a:p>
            <a:pPr algn="ctr"/>
            <a:r>
              <a:rPr lang="en-US" sz="3600" dirty="0">
                <a:solidFill>
                  <a:srgbClr val="FFFFFF"/>
                </a:solidFill>
              </a:rPr>
              <a:t>Especially the Old and New Covenants</a:t>
            </a:r>
          </a:p>
        </p:txBody>
      </p:sp>
      <p:sp>
        <p:nvSpPr>
          <p:cNvPr id="6" name="TextBox 5"/>
          <p:cNvSpPr txBox="1"/>
          <p:nvPr/>
        </p:nvSpPr>
        <p:spPr>
          <a:xfrm>
            <a:off x="2514600" y="2286000"/>
            <a:ext cx="6553200" cy="569387"/>
          </a:xfrm>
          <a:prstGeom prst="rect">
            <a:avLst/>
          </a:prstGeom>
          <a:noFill/>
        </p:spPr>
        <p:txBody>
          <a:bodyPr wrap="square" rtlCol="0">
            <a:spAutoFit/>
          </a:bodyPr>
          <a:lstStyle/>
          <a:p>
            <a:pPr algn="ctr"/>
            <a:r>
              <a:rPr lang="en-US" sz="3100" b="1"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cs typeface="Arial" charset="0"/>
              </a:rPr>
              <a:t>“Are there two different plans of salvation?”</a:t>
            </a:r>
            <a:endParaRPr lang="en-US" sz="3100" b="1" dirty="0">
              <a:solidFill>
                <a:srgbClr val="FFFFFF"/>
              </a:solidFill>
            </a:endParaRPr>
          </a:p>
        </p:txBody>
      </p:sp>
    </p:spTree>
    <p:extLst>
      <p:ext uri="{BB962C8B-B14F-4D97-AF65-F5344CB8AC3E}">
        <p14:creationId xmlns:p14="http://schemas.microsoft.com/office/powerpoint/2010/main" val="201920743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52736"/>
            <a:ext cx="8748464" cy="4680520"/>
          </a:xfrm>
          <a:noFill/>
        </p:spPr>
        <p:txBody>
          <a:bodyPr>
            <a:noAutofit/>
          </a:bodyPr>
          <a:lstStyle/>
          <a:p>
            <a:pPr>
              <a:buNone/>
            </a:pPr>
            <a:r>
              <a:rPr lang="en-US" sz="2800" dirty="0" smtClean="0">
                <a:ln w="18415" cmpd="sng">
                  <a:solidFill>
                    <a:srgbClr val="FFFFFF"/>
                  </a:solidFill>
                  <a:prstDash val="solid"/>
                </a:ln>
                <a:solidFill>
                  <a:srgbClr val="FFFFFF"/>
                </a:solidFill>
                <a:effectLst>
                  <a:outerShdw blurRad="38100" dist="38100" dir="2700000" algn="tl">
                    <a:srgbClr val="000000">
                      <a:alpha val="43137"/>
                    </a:srgbClr>
                  </a:outerShdw>
                </a:effectLst>
              </a:rPr>
              <a:t>	</a:t>
            </a:r>
            <a:r>
              <a:rPr lang="en-US" sz="2800" baseline="30000" dirty="0" smtClean="0">
                <a:effectLst>
                  <a:outerShdw blurRad="38100" dist="38100" dir="2700000" algn="tl">
                    <a:srgbClr val="000000">
                      <a:alpha val="43137"/>
                    </a:srgbClr>
                  </a:outerShdw>
                </a:effectLst>
              </a:rPr>
              <a:t>“6</a:t>
            </a:r>
            <a:r>
              <a:rPr lang="en-US" sz="2800" dirty="0" smtClean="0">
                <a:effectLst>
                  <a:outerShdw blurRad="38100" dist="38100" dir="2700000" algn="tl">
                    <a:srgbClr val="000000">
                      <a:alpha val="43137"/>
                    </a:srgbClr>
                  </a:outerShdw>
                </a:effectLst>
              </a:rPr>
              <a:t> </a:t>
            </a:r>
            <a:r>
              <a:rPr lang="en-US" sz="2800" dirty="0">
                <a:effectLst>
                  <a:outerShdw blurRad="38100" dist="38100" dir="2700000" algn="tl">
                    <a:srgbClr val="000000">
                      <a:alpha val="43137"/>
                    </a:srgbClr>
                  </a:outerShdw>
                </a:effectLst>
              </a:rPr>
              <a:t>I am astonished that you are so quickly deserting the one who called you to live in the grace of Christ and are turning to a different </a:t>
            </a:r>
            <a:r>
              <a:rPr lang="en-US" sz="2800" dirty="0" smtClean="0">
                <a:effectLst>
                  <a:outerShdw blurRad="38100" dist="38100" dir="2700000" algn="tl">
                    <a:srgbClr val="000000">
                      <a:alpha val="43137"/>
                    </a:srgbClr>
                  </a:outerShdw>
                </a:effectLst>
              </a:rPr>
              <a:t>gospel (Greek,</a:t>
            </a:r>
            <a:r>
              <a:rPr lang="el-GR" sz="2800" i="1" dirty="0">
                <a:effectLst>
                  <a:outerShdw blurRad="38100" dist="38100" dir="2700000" algn="tl">
                    <a:srgbClr val="000000">
                      <a:alpha val="43137"/>
                    </a:srgbClr>
                  </a:outerShdw>
                </a:effectLst>
              </a:rPr>
              <a:t> </a:t>
            </a:r>
            <a:r>
              <a:rPr lang="el-GR" sz="2800" i="1" dirty="0" smtClean="0">
                <a:effectLst>
                  <a:outerShdw blurRad="38100" dist="38100" dir="2700000" algn="tl">
                    <a:srgbClr val="000000">
                      <a:alpha val="43137"/>
                    </a:srgbClr>
                  </a:outerShdw>
                </a:effectLst>
              </a:rPr>
              <a:t>εύηγγελιον</a:t>
            </a:r>
            <a:r>
              <a:rPr lang="en-US" sz="2800" dirty="0" smtClean="0">
                <a:effectLst>
                  <a:outerShdw blurRad="38100" dist="38100" dir="2700000" algn="tl">
                    <a:srgbClr val="000000">
                      <a:alpha val="43137"/>
                    </a:srgbClr>
                  </a:outerShdw>
                </a:effectLst>
              </a:rPr>
              <a:t>)—          </a:t>
            </a:r>
            <a:r>
              <a:rPr lang="en-US" sz="2800" baseline="30000" dirty="0" smtClean="0">
                <a:effectLst>
                  <a:outerShdw blurRad="38100" dist="38100" dir="2700000" algn="tl">
                    <a:srgbClr val="000000">
                      <a:alpha val="43137"/>
                    </a:srgbClr>
                  </a:outerShdw>
                </a:effectLst>
              </a:rPr>
              <a:t>7</a:t>
            </a:r>
            <a:r>
              <a:rPr lang="en-US" sz="2800" dirty="0" smtClean="0">
                <a:effectLst>
                  <a:outerShdw blurRad="38100" dist="38100" dir="2700000" algn="tl">
                    <a:srgbClr val="000000">
                      <a:alpha val="43137"/>
                    </a:srgbClr>
                  </a:outerShdw>
                </a:effectLst>
              </a:rPr>
              <a:t> </a:t>
            </a:r>
            <a:r>
              <a:rPr lang="en-US" sz="2800" dirty="0">
                <a:effectLst>
                  <a:outerShdw blurRad="38100" dist="38100" dir="2700000" algn="tl">
                    <a:srgbClr val="000000">
                      <a:alpha val="43137"/>
                    </a:srgbClr>
                  </a:outerShdw>
                </a:effectLst>
              </a:rPr>
              <a:t>which is really no gospel at all. Evidently some people are throwing you into confusion and are trying to pervert the gospel of Christ. </a:t>
            </a:r>
            <a:r>
              <a:rPr lang="en-US" sz="2800" baseline="30000" dirty="0">
                <a:effectLst>
                  <a:outerShdw blurRad="38100" dist="38100" dir="2700000" algn="tl">
                    <a:srgbClr val="000000">
                      <a:alpha val="43137"/>
                    </a:srgbClr>
                  </a:outerShdw>
                </a:effectLst>
              </a:rPr>
              <a:t>8</a:t>
            </a:r>
            <a:r>
              <a:rPr lang="en-US" sz="2800" dirty="0">
                <a:effectLst>
                  <a:outerShdw blurRad="38100" dist="38100" dir="2700000" algn="tl">
                    <a:srgbClr val="000000">
                      <a:alpha val="43137"/>
                    </a:srgbClr>
                  </a:outerShdw>
                </a:effectLst>
              </a:rPr>
              <a:t> But even if we or an angel from heaven should preach a gospel other than the one we preached to you, let them be under God’s curse! </a:t>
            </a:r>
            <a:r>
              <a:rPr lang="en-US" sz="2800" baseline="30000" dirty="0">
                <a:effectLst>
                  <a:outerShdw blurRad="38100" dist="38100" dir="2700000" algn="tl">
                    <a:srgbClr val="000000">
                      <a:alpha val="43137"/>
                    </a:srgbClr>
                  </a:outerShdw>
                </a:effectLst>
              </a:rPr>
              <a:t>9</a:t>
            </a:r>
            <a:r>
              <a:rPr lang="en-US" sz="2800" dirty="0">
                <a:effectLst>
                  <a:outerShdw blurRad="38100" dist="38100" dir="2700000" algn="tl">
                    <a:srgbClr val="000000">
                      <a:alpha val="43137"/>
                    </a:srgbClr>
                  </a:outerShdw>
                </a:effectLst>
              </a:rPr>
              <a:t> As we have already said, so now I say again: If anybody is preaching to you a gospel other than what you accepted, let them be under God’s curse</a:t>
            </a:r>
            <a:r>
              <a:rPr lang="en-US" sz="2800" dirty="0" smtClean="0">
                <a:effectLst>
                  <a:outerShdw blurRad="38100" dist="38100" dir="2700000" algn="tl">
                    <a:srgbClr val="000000">
                      <a:alpha val="43137"/>
                    </a:srgbClr>
                  </a:outerShdw>
                </a:effectLst>
              </a:rPr>
              <a:t>!”</a:t>
            </a:r>
            <a:r>
              <a:rPr lang="en-US" sz="2800" dirty="0">
                <a:ln w="18415" cmpd="sng">
                  <a:solidFill>
                    <a:srgbClr val="FFFFFF"/>
                  </a:solidFill>
                  <a:prstDash val="solid"/>
                </a:ln>
                <a:solidFill>
                  <a:srgbClr val="FFFFFF"/>
                </a:solidFill>
                <a:effectLst>
                  <a:outerShdw blurRad="38100" dist="38100" dir="2700000" algn="tl">
                    <a:srgbClr val="000000">
                      <a:alpha val="43137"/>
                    </a:srgbClr>
                  </a:outerShdw>
                </a:effectLst>
              </a:rPr>
              <a:t> </a:t>
            </a:r>
            <a:r>
              <a:rPr lang="en-US" sz="2800" dirty="0" smtClean="0">
                <a:ln w="18415" cmpd="sng">
                  <a:solidFill>
                    <a:srgbClr val="FFFFFF"/>
                  </a:solidFill>
                  <a:prstDash val="solid"/>
                </a:ln>
                <a:solidFill>
                  <a:srgbClr val="FFFFFF"/>
                </a:solidFill>
                <a:effectLst>
                  <a:outerShdw blurRad="38100" dist="38100" dir="2700000" algn="tl">
                    <a:srgbClr val="000000">
                      <a:alpha val="43137"/>
                    </a:srgbClr>
                  </a:outerShdw>
                </a:effectLst>
              </a:rPr>
              <a:t>	           Galatians </a:t>
            </a:r>
            <a:r>
              <a:rPr lang="en-US" sz="2800" dirty="0">
                <a:ln w="18415" cmpd="sng">
                  <a:solidFill>
                    <a:srgbClr val="FFFFFF"/>
                  </a:solidFill>
                  <a:prstDash val="solid"/>
                </a:ln>
                <a:solidFill>
                  <a:srgbClr val="FFFFFF"/>
                </a:solidFill>
                <a:effectLst>
                  <a:outerShdw blurRad="38100" dist="38100" dir="2700000" algn="tl">
                    <a:srgbClr val="000000">
                      <a:alpha val="43137"/>
                    </a:srgbClr>
                  </a:outerShdw>
                </a:effectLst>
              </a:rPr>
              <a:t>1:6-9 </a:t>
            </a:r>
          </a:p>
          <a:p>
            <a:pPr>
              <a:buNone/>
            </a:pPr>
            <a:endParaRPr lang="en-US" sz="2800" dirty="0" smtClean="0">
              <a:ln w="18415" cmpd="sng">
                <a:solidFill>
                  <a:srgbClr val="FFFFFF"/>
                </a:solidFill>
                <a:prstDash val="solid"/>
              </a:ln>
              <a:solidFill>
                <a:srgbClr val="FFFFFF"/>
              </a:solidFill>
              <a:effectLst>
                <a:outerShdw blurRad="38100" dist="38100" dir="2700000" algn="tl">
                  <a:srgbClr val="000000">
                    <a:alpha val="43137"/>
                  </a:srgbClr>
                </a:outerShdw>
              </a:effectLst>
            </a:endParaRPr>
          </a:p>
          <a:p>
            <a:endParaRPr lang="en-US" sz="2800" dirty="0">
              <a:effectLst>
                <a:outerShdw blurRad="38100" dist="38100" dir="2700000" algn="tl">
                  <a:srgbClr val="000000">
                    <a:alpha val="43137"/>
                  </a:srgbClr>
                </a:outerShdw>
              </a:effectLst>
            </a:endParaRPr>
          </a:p>
        </p:txBody>
      </p:sp>
      <p:sp>
        <p:nvSpPr>
          <p:cNvPr id="6" name="TextBox 5"/>
          <p:cNvSpPr txBox="1"/>
          <p:nvPr/>
        </p:nvSpPr>
        <p:spPr>
          <a:xfrm>
            <a:off x="1259632" y="206514"/>
            <a:ext cx="6840760" cy="707886"/>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4000" b="1" dirty="0">
                <a:ln>
                  <a:prstDash val="solid"/>
                </a:ln>
                <a:solidFill>
                  <a:srgbClr val="D3B6E8"/>
                </a:solidFill>
                <a:effectLst>
                  <a:outerShdw blurRad="88000" dist="50800" dir="5040000" algn="tl">
                    <a:srgbClr val="8064A2">
                      <a:tint val="80000"/>
                      <a:satMod val="250000"/>
                      <a:alpha val="45000"/>
                    </a:srgbClr>
                  </a:outerShdw>
                </a:effectLst>
              </a:rPr>
              <a:t>How Many Gospels?</a:t>
            </a:r>
          </a:p>
        </p:txBody>
      </p:sp>
    </p:spTree>
    <p:extLst>
      <p:ext uri="{BB962C8B-B14F-4D97-AF65-F5344CB8AC3E}">
        <p14:creationId xmlns:p14="http://schemas.microsoft.com/office/powerpoint/2010/main" val="2980577378"/>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nvPr>
        </p:nvGraphicFramePr>
        <p:xfrm>
          <a:off x="0" y="1"/>
          <a:ext cx="9144000" cy="6995649"/>
        </p:xfrm>
        <a:graphic>
          <a:graphicData uri="http://schemas.openxmlformats.org/drawingml/2006/table">
            <a:tbl>
              <a:tblPr firstRow="1" bandRow="1">
                <a:tableStyleId>{AF606853-7671-496A-8E4F-DF71F8EC918B}</a:tableStyleId>
              </a:tblPr>
              <a:tblGrid>
                <a:gridCol w="2915816"/>
                <a:gridCol w="2880320"/>
                <a:gridCol w="3347864"/>
              </a:tblGrid>
              <a:tr h="1062747">
                <a:tc>
                  <a:txBody>
                    <a:bodyPr/>
                    <a:lstStyle/>
                    <a:p>
                      <a:pPr algn="ctr"/>
                      <a:r>
                        <a:rPr lang="en-US" sz="2800" cap="none" spc="0" dirty="0" smtClean="0">
                          <a:ln w="18415" cmpd="sng">
                            <a:solidFill>
                              <a:srgbClr val="FFFFFF"/>
                            </a:solidFill>
                            <a:prstDash val="solid"/>
                          </a:ln>
                          <a:effectLst>
                            <a:outerShdw blurRad="63500" dir="3600000" algn="tl" rotWithShape="0">
                              <a:srgbClr val="000000">
                                <a:alpha val="70000"/>
                              </a:srgbClr>
                            </a:outerShdw>
                          </a:effectLst>
                        </a:rPr>
                        <a:t>Abrahamic Covenant</a:t>
                      </a:r>
                      <a:endParaRPr lang="en-US" sz="2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a:txBody>
                    <a:bodyPr/>
                    <a:lstStyle/>
                    <a:p>
                      <a:pPr algn="ctr"/>
                      <a:endParaRPr lang="en-US" sz="2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a:txBody>
                    <a:bodyPr/>
                    <a:lstStyle/>
                    <a:p>
                      <a:pPr algn="ctr"/>
                      <a:endParaRPr lang="en-US" sz="2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r>
              <a:tr h="2438260">
                <a:tc>
                  <a:txBody>
                    <a:bodyPr/>
                    <a:lstStyle/>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Promise/Faith</a:t>
                      </a: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marL="0" marR="0" lvl="0" indent="0" algn="ctr" defTabSz="914363" rtl="0" eaLnBrk="1" fontAlgn="auto" latinLnBrk="0" hangingPunct="1">
                        <a:lnSpc>
                          <a:spcPct val="100000"/>
                        </a:lnSpc>
                        <a:spcBef>
                          <a:spcPts val="0"/>
                        </a:spcBef>
                        <a:spcAft>
                          <a:spcPts val="0"/>
                        </a:spcAft>
                        <a:buClrTx/>
                        <a:buSzTx/>
                        <a:buFontTx/>
                        <a:buNone/>
                        <a:tabLst/>
                        <a:defRPr/>
                      </a:pPr>
                      <a:r>
                        <a:rPr kumimoji="0" lang="en-US" sz="2700" b="0"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rPr>
                        <a:t>Gen 15:6, 18</a:t>
                      </a: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txBody>
                  <a:tcPr/>
                </a:tc>
                <a:tc>
                  <a:txBody>
                    <a:bodyPr/>
                    <a:lstStyle/>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a:txBody>
                    <a:bodyPr/>
                    <a:lstStyle/>
                    <a:p>
                      <a:pPr algn="ctr"/>
                      <a:endParaRPr lang="en-US" sz="2700" cap="none" spc="0" baseline="0" dirty="0" smtClean="0">
                        <a:ln w="18415" cmpd="sng">
                          <a:solidFill>
                            <a:srgbClr val="FFFFFF"/>
                          </a:solidFill>
                          <a:prstDash val="solid"/>
                        </a:ln>
                        <a:effectLst>
                          <a:outerShdw blurRad="63500" dir="3600000" algn="tl" rotWithShape="0">
                            <a:srgbClr val="000000">
                              <a:alpha val="70000"/>
                            </a:srgbClr>
                          </a:outerShdw>
                        </a:effectLst>
                      </a:endParaRPr>
                    </a:p>
                  </a:txBody>
                  <a:tcPr/>
                </a:tc>
              </a:tr>
              <a:tr h="3372582">
                <a:tc gridSpan="3">
                  <a:txBody>
                    <a:bodyPr/>
                    <a:lstStyle/>
                    <a:p>
                      <a:pPr marL="0" marR="0" lvl="0" indent="354013"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US" sz="800" b="0"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endParaRPr>
                    </a:p>
                    <a:p>
                      <a:pPr marL="0" marR="0" lvl="0" indent="354013"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US" sz="800" b="0"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endParaRPr>
                    </a:p>
                    <a:p>
                      <a:pPr marL="0" marR="0" lvl="0" indent="354013" algn="l" defTabSz="914400" rtl="0" eaLnBrk="1" fontAlgn="auto" latinLnBrk="0" hangingPunct="1">
                        <a:lnSpc>
                          <a:spcPct val="100000"/>
                        </a:lnSpc>
                        <a:spcBef>
                          <a:spcPts val="0"/>
                        </a:spcBef>
                        <a:spcAft>
                          <a:spcPts val="0"/>
                        </a:spcAft>
                        <a:buClrTx/>
                        <a:buSzTx/>
                        <a:buFont typeface="Arial" pitchFamily="34" charset="0"/>
                        <a:buNone/>
                        <a:tabLst/>
                        <a:defRPr/>
                      </a:pPr>
                      <a:endParaRPr kumimoji="0" lang="en-US" sz="3200" b="0" i="0" u="none" strike="noStrike" kern="1200" cap="none" spc="0" normalizeH="0" baseline="0" noProof="0" dirty="0" smtClean="0">
                        <a:ln w="18415" cmpd="sng">
                          <a:solidFill>
                            <a:srgbClr val="FFFFFF"/>
                          </a:solidFill>
                          <a:prstDash val="solid"/>
                        </a:ln>
                        <a:solidFill>
                          <a:srgbClr val="FFFFFF"/>
                        </a:solidFill>
                        <a:effectLst>
                          <a:glow rad="139700">
                            <a:prstClr val="white">
                              <a:alpha val="40000"/>
                            </a:prstClr>
                          </a:glow>
                          <a:outerShdw blurRad="63500" dir="3600000" algn="tl" rotWithShape="0">
                            <a:srgbClr val="000000">
                              <a:alpha val="70000"/>
                            </a:srgbClr>
                          </a:outerShdw>
                        </a:effectLst>
                        <a:uLnTx/>
                        <a:uFillTx/>
                        <a:latin typeface="+mn-lt"/>
                        <a:ea typeface="+mn-ea"/>
                        <a:cs typeface="+mn-cs"/>
                      </a:endParaRPr>
                    </a:p>
                    <a:p>
                      <a:endParaRPr lang="en-US" sz="19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hMerge="1">
                  <a:txBody>
                    <a:bodyPr/>
                    <a:lstStyle/>
                    <a:p>
                      <a:endParaRPr lang="en-US" sz="19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hMerge="1">
                  <a:txBody>
                    <a:bodyPr/>
                    <a:lstStyle/>
                    <a:p>
                      <a:endParaRPr lang="en-US" sz="19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r>
            </a:tbl>
          </a:graphicData>
        </a:graphic>
      </p:graphicFrame>
      <p:sp>
        <p:nvSpPr>
          <p:cNvPr id="6" name="TextBox 5"/>
          <p:cNvSpPr txBox="1"/>
          <p:nvPr/>
        </p:nvSpPr>
        <p:spPr>
          <a:xfrm>
            <a:off x="533400" y="4343400"/>
            <a:ext cx="8001000" cy="1200329"/>
          </a:xfrm>
          <a:prstGeom prst="rect">
            <a:avLst/>
          </a:prstGeom>
          <a:noFill/>
        </p:spPr>
        <p:txBody>
          <a:bodyPr wrap="square" rtlCol="0">
            <a:spAutoFit/>
          </a:bodyPr>
          <a:lstStyle/>
          <a:p>
            <a:pPr algn="ctr"/>
            <a:r>
              <a:rPr lang="en-US" sz="3600" dirty="0">
                <a:solidFill>
                  <a:srgbClr val="FFFFFF"/>
                </a:solidFill>
              </a:rPr>
              <a:t>Evangelical Model of the Covenants</a:t>
            </a:r>
          </a:p>
          <a:p>
            <a:pPr algn="ctr"/>
            <a:r>
              <a:rPr lang="en-US" sz="3600" dirty="0">
                <a:solidFill>
                  <a:srgbClr val="FFFFFF"/>
                </a:solidFill>
              </a:rPr>
              <a:t>Especially the Old and New Covenants</a:t>
            </a:r>
          </a:p>
        </p:txBody>
      </p:sp>
    </p:spTree>
    <p:extLst>
      <p:ext uri="{BB962C8B-B14F-4D97-AF65-F5344CB8AC3E}">
        <p14:creationId xmlns:p14="http://schemas.microsoft.com/office/powerpoint/2010/main" val="136785826"/>
      </p:ext>
    </p:extLst>
  </p:cSld>
  <p:clrMapOvr>
    <a:masterClrMapping/>
  </p:clrMapOvr>
  <p:transition>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67873303"/>
              </p:ext>
            </p:extLst>
          </p:nvPr>
        </p:nvGraphicFramePr>
        <p:xfrm>
          <a:off x="0" y="1"/>
          <a:ext cx="9144000" cy="6995649"/>
        </p:xfrm>
        <a:graphic>
          <a:graphicData uri="http://schemas.openxmlformats.org/drawingml/2006/table">
            <a:tbl>
              <a:tblPr firstRow="1" bandRow="1">
                <a:tableStyleId>{AF606853-7671-496A-8E4F-DF71F8EC918B}</a:tableStyleId>
              </a:tblPr>
              <a:tblGrid>
                <a:gridCol w="2915816"/>
                <a:gridCol w="2880320"/>
                <a:gridCol w="3347864"/>
              </a:tblGrid>
              <a:tr h="1062747">
                <a:tc>
                  <a:txBody>
                    <a:bodyPr/>
                    <a:lstStyle/>
                    <a:p>
                      <a:pPr algn="ctr"/>
                      <a:r>
                        <a:rPr lang="en-US" sz="2800" cap="none" spc="0" dirty="0" err="1" smtClean="0">
                          <a:ln w="18415" cmpd="sng">
                            <a:solidFill>
                              <a:srgbClr val="FFFFFF"/>
                            </a:solidFill>
                            <a:prstDash val="solid"/>
                          </a:ln>
                          <a:effectLst>
                            <a:outerShdw blurRad="63500" dir="3600000" algn="tl" rotWithShape="0">
                              <a:srgbClr val="000000">
                                <a:alpha val="70000"/>
                              </a:srgbClr>
                            </a:outerShdw>
                          </a:effectLst>
                        </a:rPr>
                        <a:t>Abrahamic</a:t>
                      </a:r>
                      <a:r>
                        <a:rPr lang="en-US" sz="2800" cap="none" spc="0" dirty="0" smtClean="0">
                          <a:ln w="18415" cmpd="sng">
                            <a:solidFill>
                              <a:srgbClr val="FFFFFF"/>
                            </a:solidFill>
                            <a:prstDash val="solid"/>
                          </a:ln>
                          <a:effectLst>
                            <a:outerShdw blurRad="63500" dir="3600000" algn="tl" rotWithShape="0">
                              <a:srgbClr val="000000">
                                <a:alpha val="70000"/>
                              </a:srgbClr>
                            </a:outerShdw>
                          </a:effectLst>
                        </a:rPr>
                        <a:t> Covenant</a:t>
                      </a:r>
                      <a:endParaRPr lang="en-US" sz="2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a:txBody>
                    <a:bodyPr/>
                    <a:lstStyle/>
                    <a:p>
                      <a:pPr algn="ctr"/>
                      <a:r>
                        <a:rPr lang="en-US" sz="2800" cap="none" spc="0" dirty="0" smtClean="0">
                          <a:ln w="18415" cmpd="sng">
                            <a:solidFill>
                              <a:srgbClr val="FFFFFF"/>
                            </a:solidFill>
                            <a:prstDash val="solid"/>
                          </a:ln>
                          <a:effectLst>
                            <a:outerShdw blurRad="63500" dir="3600000" algn="tl" rotWithShape="0">
                              <a:srgbClr val="000000">
                                <a:alpha val="70000"/>
                              </a:srgbClr>
                            </a:outerShdw>
                          </a:effectLst>
                        </a:rPr>
                        <a:t>Sinai Covenant</a:t>
                      </a:r>
                      <a:endParaRPr lang="en-US" sz="2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a:txBody>
                    <a:bodyPr/>
                    <a:lstStyle/>
                    <a:p>
                      <a:pPr algn="ctr"/>
                      <a:r>
                        <a:rPr lang="en-US" sz="2800" cap="none" spc="0" dirty="0" smtClean="0">
                          <a:ln w="18415" cmpd="sng">
                            <a:solidFill>
                              <a:srgbClr val="FFFFFF"/>
                            </a:solidFill>
                            <a:prstDash val="solid"/>
                          </a:ln>
                          <a:effectLst>
                            <a:outerShdw blurRad="63500" dir="3600000" algn="tl" rotWithShape="0">
                              <a:srgbClr val="000000">
                                <a:alpha val="70000"/>
                              </a:srgbClr>
                            </a:outerShdw>
                          </a:effectLst>
                        </a:rPr>
                        <a:t>New Covenant</a:t>
                      </a:r>
                      <a:endParaRPr lang="en-US" sz="2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r>
              <a:tr h="2438260">
                <a:tc>
                  <a:txBody>
                    <a:bodyPr/>
                    <a:lstStyle/>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Promise/Faith</a:t>
                      </a: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marL="0" marR="0" lvl="0" indent="0" algn="ctr" defTabSz="914363" rtl="0" eaLnBrk="1" fontAlgn="auto" latinLnBrk="0" hangingPunct="1">
                        <a:lnSpc>
                          <a:spcPct val="100000"/>
                        </a:lnSpc>
                        <a:spcBef>
                          <a:spcPts val="0"/>
                        </a:spcBef>
                        <a:spcAft>
                          <a:spcPts val="0"/>
                        </a:spcAft>
                        <a:buClrTx/>
                        <a:buSzTx/>
                        <a:buFontTx/>
                        <a:buNone/>
                        <a:tabLst/>
                        <a:defRPr/>
                      </a:pPr>
                      <a:r>
                        <a:rPr kumimoji="0" lang="en-US" sz="2700" b="0"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rPr>
                        <a:t>Gen 15:6, 18</a:t>
                      </a: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txBody>
                  <a:tcPr/>
                </a:tc>
                <a:tc>
                  <a:txBody>
                    <a:bodyPr/>
                    <a:lstStyle/>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Law/Obedience</a:t>
                      </a: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Deut 4:12-13</a:t>
                      </a:r>
                    </a:p>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      5:2-3</a:t>
                      </a:r>
                      <a:endParaRPr lang="en-US" sz="27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a:txBody>
                    <a:bodyPr/>
                    <a:lstStyle/>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Promise/Faith</a:t>
                      </a:r>
                      <a:r>
                        <a:rPr lang="en-US" sz="2700" cap="none" spc="0" baseline="0" dirty="0" smtClean="0">
                          <a:ln w="18415" cmpd="sng">
                            <a:solidFill>
                              <a:srgbClr val="FFFFFF"/>
                            </a:solidFill>
                            <a:prstDash val="solid"/>
                          </a:ln>
                          <a:effectLst>
                            <a:outerShdw blurRad="63500" dir="3600000" algn="tl" rotWithShape="0">
                              <a:srgbClr val="000000">
                                <a:alpha val="70000"/>
                              </a:srgbClr>
                            </a:outerShdw>
                          </a:effectLst>
                        </a:rPr>
                        <a:t> </a:t>
                      </a:r>
                      <a:r>
                        <a:rPr lang="en-US" sz="2700" cap="none" spc="0" dirty="0" smtClean="0">
                          <a:ln w="18415" cmpd="sng">
                            <a:solidFill>
                              <a:srgbClr val="FFFFFF"/>
                            </a:solidFill>
                            <a:prstDash val="solid"/>
                          </a:ln>
                          <a:effectLst>
                            <a:outerShdw blurRad="63500" dir="3600000" algn="tl" rotWithShape="0">
                              <a:srgbClr val="000000">
                                <a:alpha val="70000"/>
                              </a:srgbClr>
                            </a:outerShdw>
                          </a:effectLst>
                        </a:rPr>
                        <a:t>Grace/Love</a:t>
                      </a:r>
                    </a:p>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Holy</a:t>
                      </a:r>
                      <a:r>
                        <a:rPr lang="en-US" sz="2700" cap="none" spc="0" baseline="0" dirty="0" smtClean="0">
                          <a:ln w="18415" cmpd="sng">
                            <a:solidFill>
                              <a:srgbClr val="FFFFFF"/>
                            </a:solidFill>
                            <a:prstDash val="solid"/>
                          </a:ln>
                          <a:effectLst>
                            <a:outerShdw blurRad="63500" dir="3600000" algn="tl" rotWithShape="0">
                              <a:srgbClr val="000000">
                                <a:alpha val="70000"/>
                              </a:srgbClr>
                            </a:outerShdw>
                          </a:effectLst>
                        </a:rPr>
                        <a:t> Spirit</a:t>
                      </a:r>
                    </a:p>
                    <a:p>
                      <a:pPr algn="ctr"/>
                      <a:endParaRPr lang="en-US" sz="2700" cap="none" spc="0" baseline="0" dirty="0" smtClean="0">
                        <a:ln w="18415" cmpd="sng">
                          <a:solidFill>
                            <a:srgbClr val="FFFFFF"/>
                          </a:solidFill>
                          <a:prstDash val="solid"/>
                        </a:ln>
                        <a:effectLst>
                          <a:outerShdw blurRad="63500" dir="3600000" algn="tl" rotWithShape="0">
                            <a:srgbClr val="000000">
                              <a:alpha val="70000"/>
                            </a:srgbClr>
                          </a:outerShdw>
                        </a:effectLst>
                      </a:endParaRPr>
                    </a:p>
                    <a:p>
                      <a:pPr algn="ctr"/>
                      <a:r>
                        <a:rPr lang="en-US" sz="2700" cap="none" spc="0" baseline="0" dirty="0" smtClean="0">
                          <a:ln w="18415" cmpd="sng">
                            <a:solidFill>
                              <a:srgbClr val="FFFFFF"/>
                            </a:solidFill>
                            <a:prstDash val="solid"/>
                          </a:ln>
                          <a:effectLst>
                            <a:outerShdw blurRad="63500" dir="3600000" algn="tl" rotWithShape="0">
                              <a:srgbClr val="000000">
                                <a:alpha val="70000"/>
                              </a:srgbClr>
                            </a:outerShdw>
                          </a:effectLst>
                        </a:rPr>
                        <a:t>Heb  8:7-9, 13</a:t>
                      </a:r>
                    </a:p>
                  </a:txBody>
                  <a:tcPr/>
                </a:tc>
              </a:tr>
              <a:tr h="3372582">
                <a:tc gridSpan="3">
                  <a:txBody>
                    <a:bodyPr/>
                    <a:lstStyle/>
                    <a:p>
                      <a:pPr marL="0" marR="0" lvl="0" indent="354013"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US" sz="800" b="0"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endParaRPr>
                    </a:p>
                    <a:p>
                      <a:pPr marL="0" indent="354013">
                        <a:buFont typeface="Arial" pitchFamily="34" charset="0"/>
                        <a:buChar char="•"/>
                      </a:pPr>
                      <a:endParaRPr lang="en-US" sz="1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marL="354013" indent="354013">
                        <a:buFont typeface="Arial" pitchFamily="34" charset="0"/>
                        <a:buChar char="•"/>
                      </a:pPr>
                      <a:r>
                        <a:rPr lang="en-US" sz="3200" cap="none" spc="0" dirty="0" smtClean="0">
                          <a:ln w="18415" cmpd="sng">
                            <a:solidFill>
                              <a:srgbClr val="FFFFFF"/>
                            </a:solidFill>
                            <a:prstDash val="solid"/>
                          </a:ln>
                          <a:effectLst>
                            <a:glow rad="139700">
                              <a:schemeClr val="bg1">
                                <a:alpha val="40000"/>
                              </a:schemeClr>
                            </a:glow>
                          </a:effectLst>
                        </a:rPr>
                        <a:t>Galatians 1:6-9          One Gospel</a:t>
                      </a:r>
                      <a:endParaRPr lang="en-US" sz="3200" b="0" cap="none" spc="0" dirty="0" smtClean="0">
                        <a:ln w="18415" cmpd="sng">
                          <a:solidFill>
                            <a:srgbClr val="FFFFFF"/>
                          </a:solidFill>
                          <a:prstDash val="solid"/>
                        </a:ln>
                        <a:solidFill>
                          <a:srgbClr val="FFFFFF"/>
                        </a:solidFill>
                        <a:effectLst>
                          <a:glow rad="139700">
                            <a:schemeClr val="bg1">
                              <a:alpha val="40000"/>
                            </a:schemeClr>
                          </a:glow>
                        </a:effectLst>
                      </a:endParaRPr>
                    </a:p>
                    <a:p>
                      <a:endParaRPr lang="en-US" sz="1900" b="0" cap="none" spc="0" dirty="0">
                        <a:ln w="18415" cmpd="sng">
                          <a:solidFill>
                            <a:srgbClr val="FFFFFF"/>
                          </a:solidFill>
                          <a:prstDash val="solid"/>
                        </a:ln>
                        <a:solidFill>
                          <a:srgbClr val="FFFFFF"/>
                        </a:solidFill>
                        <a:effectLst/>
                      </a:endParaRPr>
                    </a:p>
                  </a:txBody>
                  <a:tcPr/>
                </a:tc>
                <a:tc hMerge="1">
                  <a:txBody>
                    <a:bodyPr/>
                    <a:lstStyle/>
                    <a:p>
                      <a:endParaRPr lang="en-US" sz="19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hMerge="1">
                  <a:txBody>
                    <a:bodyPr/>
                    <a:lstStyle/>
                    <a:p>
                      <a:endParaRPr lang="en-US" sz="19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r>
            </a:tbl>
          </a:graphicData>
        </a:graphic>
      </p:graphicFrame>
    </p:spTree>
    <p:extLst>
      <p:ext uri="{BB962C8B-B14F-4D97-AF65-F5344CB8AC3E}">
        <p14:creationId xmlns:p14="http://schemas.microsoft.com/office/powerpoint/2010/main" val="966386360"/>
      </p:ext>
    </p:extLst>
  </p:cSld>
  <p:clrMapOvr>
    <a:masterClrMapping/>
  </p:clrMapOvr>
  <p:transition>
    <p:fad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
            <a:ext cx="8382000" cy="1196752"/>
          </a:xfrm>
        </p:spPr>
        <p:txBody>
          <a:bodyPr>
            <a:normAutofit fontScale="90000"/>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b="1" dirty="0" smtClean="0">
                <a:ln>
                  <a:prstDash val="solid"/>
                </a:ln>
                <a:solidFill>
                  <a:srgbClr val="D3B6E8"/>
                </a:solidFill>
                <a:effectLst>
                  <a:outerShdw blurRad="88000" dist="50800" dir="5040000" algn="tl">
                    <a:schemeClr val="accent4">
                      <a:tint val="80000"/>
                      <a:satMod val="250000"/>
                      <a:alpha val="45000"/>
                    </a:schemeClr>
                  </a:outerShdw>
                </a:effectLst>
              </a:rPr>
              <a:t>To </a:t>
            </a:r>
            <a:r>
              <a:rPr lang="en-US" b="1" dirty="0">
                <a:ln>
                  <a:prstDash val="solid"/>
                </a:ln>
                <a:solidFill>
                  <a:srgbClr val="D3B6E8"/>
                </a:solidFill>
                <a:effectLst>
                  <a:outerShdw blurRad="88000" dist="50800" dir="5040000" algn="tl">
                    <a:schemeClr val="accent4">
                      <a:tint val="80000"/>
                      <a:satMod val="250000"/>
                      <a:alpha val="45000"/>
                    </a:schemeClr>
                  </a:outerShdw>
                </a:effectLst>
              </a:rPr>
              <a:t>whom was </a:t>
            </a:r>
            <a:r>
              <a:rPr lang="en-US" b="1" dirty="0" smtClean="0">
                <a:ln>
                  <a:prstDash val="solid"/>
                </a:ln>
                <a:solidFill>
                  <a:srgbClr val="D3B6E8"/>
                </a:solidFill>
                <a:effectLst>
                  <a:outerShdw blurRad="88000" dist="50800" dir="5040000" algn="tl">
                    <a:schemeClr val="accent4">
                      <a:tint val="80000"/>
                      <a:satMod val="250000"/>
                      <a:alpha val="45000"/>
                    </a:schemeClr>
                  </a:outerShdw>
                </a:effectLst>
              </a:rPr>
              <a:t>the </a:t>
            </a:r>
            <a:r>
              <a:rPr lang="en-US" b="1" dirty="0">
                <a:ln>
                  <a:prstDash val="solid"/>
                </a:ln>
                <a:solidFill>
                  <a:srgbClr val="D3B6E8"/>
                </a:solidFill>
                <a:effectLst>
                  <a:outerShdw blurRad="88000" dist="50800" dir="5040000" algn="tl">
                    <a:schemeClr val="accent4">
                      <a:tint val="80000"/>
                      <a:satMod val="250000"/>
                      <a:alpha val="45000"/>
                    </a:schemeClr>
                  </a:outerShdw>
                </a:effectLst>
              </a:rPr>
              <a:t>Gospel preached? </a:t>
            </a:r>
          </a:p>
        </p:txBody>
      </p:sp>
      <p:sp>
        <p:nvSpPr>
          <p:cNvPr id="3" name="Content Placeholder 2"/>
          <p:cNvSpPr>
            <a:spLocks noGrp="1"/>
          </p:cNvSpPr>
          <p:nvPr>
            <p:ph idx="1"/>
          </p:nvPr>
        </p:nvSpPr>
        <p:spPr>
          <a:xfrm>
            <a:off x="685800" y="990600"/>
            <a:ext cx="7848600" cy="2057400"/>
          </a:xfrm>
        </p:spPr>
        <p:txBody>
          <a:bodyPr>
            <a:noAutofit/>
          </a:bodyPr>
          <a:lstStyle/>
          <a:p>
            <a:pPr marL="0" indent="0">
              <a:buNone/>
            </a:pPr>
            <a:r>
              <a:rPr lang="en-US" sz="2800" dirty="0" smtClean="0">
                <a:effectLst>
                  <a:outerShdw blurRad="38100" dist="38100" dir="2700000" algn="tl">
                    <a:srgbClr val="000000">
                      <a:alpha val="43137"/>
                    </a:srgbClr>
                  </a:outerShdw>
                </a:effectLst>
              </a:rPr>
              <a:t>“For </a:t>
            </a:r>
            <a:r>
              <a:rPr lang="en-US" sz="2800" dirty="0">
                <a:effectLst>
                  <a:outerShdw blurRad="38100" dist="38100" dir="2700000" algn="tl">
                    <a:srgbClr val="000000">
                      <a:alpha val="43137"/>
                    </a:srgbClr>
                  </a:outerShdw>
                </a:effectLst>
              </a:rPr>
              <a:t>we also have had the good news proclaimed to us, just as they did; but the message they heard was of no value to them, because they did not share the faith of </a:t>
            </a:r>
            <a:r>
              <a:rPr lang="en-US" sz="2800" dirty="0" smtClean="0">
                <a:effectLst>
                  <a:outerShdw blurRad="38100" dist="38100" dir="2700000" algn="tl">
                    <a:srgbClr val="000000">
                      <a:alpha val="43137"/>
                    </a:srgbClr>
                  </a:outerShdw>
                </a:effectLst>
              </a:rPr>
              <a:t>those </a:t>
            </a:r>
            <a:r>
              <a:rPr lang="en-US" sz="2800" dirty="0">
                <a:effectLst>
                  <a:outerShdw blurRad="38100" dist="38100" dir="2700000" algn="tl">
                    <a:srgbClr val="000000">
                      <a:alpha val="43137"/>
                    </a:srgbClr>
                  </a:outerShdw>
                </a:effectLst>
              </a:rPr>
              <a:t>who </a:t>
            </a:r>
            <a:r>
              <a:rPr lang="en-US" sz="2800" dirty="0" smtClean="0">
                <a:effectLst>
                  <a:outerShdw blurRad="38100" dist="38100" dir="2700000" algn="tl">
                    <a:srgbClr val="000000">
                      <a:alpha val="43137"/>
                    </a:srgbClr>
                  </a:outerShdw>
                </a:effectLst>
              </a:rPr>
              <a:t>obeyed.”	</a:t>
            </a:r>
            <a:r>
              <a:rPr lang="en-US" sz="2800" dirty="0" smtClean="0">
                <a:ln w="18415" cmpd="sng">
                  <a:solidFill>
                    <a:srgbClr val="FFFFFF"/>
                  </a:solidFill>
                  <a:prstDash val="solid"/>
                </a:ln>
                <a:solidFill>
                  <a:srgbClr val="FFFFFF"/>
                </a:solidFill>
                <a:effectLst>
                  <a:outerShdw blurRad="38100" dist="38100" dir="2700000" algn="tl">
                    <a:srgbClr val="000000">
                      <a:alpha val="43137"/>
                    </a:srgbClr>
                  </a:outerShdw>
                </a:effectLst>
              </a:rPr>
              <a:t>               Hebrews 4:2</a:t>
            </a:r>
            <a:endParaRPr lang="en-US" sz="1000" dirty="0" smtClean="0">
              <a:effectLst>
                <a:outerShdw blurRad="38100" dist="38100" dir="2700000" algn="tl">
                  <a:srgbClr val="000000">
                    <a:alpha val="43137"/>
                  </a:srgbClr>
                </a:outerShdw>
              </a:effectLst>
            </a:endParaRPr>
          </a:p>
          <a:p>
            <a:pPr marL="236538" indent="-236538">
              <a:buNone/>
            </a:pPr>
            <a:endParaRPr lang="en-US" sz="1000" dirty="0" smtClean="0">
              <a:effectLst>
                <a:outerShdw blurRad="38100" dist="38100" dir="2700000" algn="tl">
                  <a:srgbClr val="000000">
                    <a:alpha val="43137"/>
                  </a:srgbClr>
                </a:outerShdw>
              </a:effectLst>
            </a:endParaRPr>
          </a:p>
          <a:p>
            <a:pPr marL="0" indent="0">
              <a:buNone/>
            </a:pPr>
            <a:r>
              <a:rPr lang="en-US" sz="2800" dirty="0" smtClean="0">
                <a:ln w="18415" cmpd="sng">
                  <a:solidFill>
                    <a:srgbClr val="FFFFFF"/>
                  </a:solidFill>
                  <a:prstDash val="solid"/>
                </a:ln>
                <a:solidFill>
                  <a:srgbClr val="FFFFFF"/>
                </a:solidFill>
                <a:effectLst>
                  <a:outerShdw blurRad="38100" dist="38100" dir="2700000" algn="tl">
                    <a:srgbClr val="000000">
                      <a:alpha val="43137"/>
                    </a:srgbClr>
                  </a:outerShdw>
                </a:effectLst>
              </a:rPr>
              <a:t>		</a:t>
            </a:r>
            <a:endParaRPr lang="en-US" sz="2800" dirty="0">
              <a:ln w="18415" cmpd="sng">
                <a:solidFill>
                  <a:srgbClr val="FFFFFF"/>
                </a:solidFill>
                <a:prstDash val="solid"/>
              </a:ln>
              <a:solidFill>
                <a:srgbClr val="FFFFFF"/>
              </a:solidFill>
              <a:effectLst>
                <a:outerShdw blurRad="38100" dist="38100" dir="2700000" algn="tl">
                  <a:srgbClr val="000000">
                    <a:alpha val="43137"/>
                  </a:srgbClr>
                </a:outerShdw>
              </a:effectLst>
            </a:endParaRPr>
          </a:p>
        </p:txBody>
      </p:sp>
      <p:cxnSp>
        <p:nvCxnSpPr>
          <p:cNvPr id="5" name="Straight Connector 4"/>
          <p:cNvCxnSpPr/>
          <p:nvPr/>
        </p:nvCxnSpPr>
        <p:spPr>
          <a:xfrm>
            <a:off x="4038600" y="1447800"/>
            <a:ext cx="3810000" cy="0"/>
          </a:xfrm>
          <a:prstGeom prst="line">
            <a:avLst/>
          </a:prstGeom>
          <a:ln w="381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447800" y="1447800"/>
            <a:ext cx="457200" cy="0"/>
          </a:xfrm>
          <a:prstGeom prst="line">
            <a:avLst/>
          </a:prstGeom>
          <a:ln w="381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286000" y="1828800"/>
            <a:ext cx="609600" cy="0"/>
          </a:xfrm>
          <a:prstGeom prst="line">
            <a:avLst/>
          </a:prstGeom>
          <a:ln w="381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078912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75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left)">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left)">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
            <a:ext cx="8382000" cy="1196752"/>
          </a:xfrm>
        </p:spPr>
        <p:txBody>
          <a:bodyPr>
            <a:normAutofit fontScale="90000"/>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b="1" dirty="0" smtClean="0">
                <a:ln>
                  <a:prstDash val="solid"/>
                </a:ln>
                <a:solidFill>
                  <a:srgbClr val="D3B6E8"/>
                </a:solidFill>
                <a:effectLst>
                  <a:outerShdw blurRad="88000" dist="50800" dir="5040000" algn="tl">
                    <a:schemeClr val="accent4">
                      <a:tint val="80000"/>
                      <a:satMod val="250000"/>
                      <a:alpha val="45000"/>
                    </a:schemeClr>
                  </a:outerShdw>
                </a:effectLst>
              </a:rPr>
              <a:t>To </a:t>
            </a:r>
            <a:r>
              <a:rPr lang="en-US" b="1" dirty="0">
                <a:ln>
                  <a:prstDash val="solid"/>
                </a:ln>
                <a:solidFill>
                  <a:srgbClr val="D3B6E8"/>
                </a:solidFill>
                <a:effectLst>
                  <a:outerShdw blurRad="88000" dist="50800" dir="5040000" algn="tl">
                    <a:schemeClr val="accent4">
                      <a:tint val="80000"/>
                      <a:satMod val="250000"/>
                      <a:alpha val="45000"/>
                    </a:schemeClr>
                  </a:outerShdw>
                </a:effectLst>
              </a:rPr>
              <a:t>whom was </a:t>
            </a:r>
            <a:r>
              <a:rPr lang="en-US" b="1" dirty="0" smtClean="0">
                <a:ln>
                  <a:prstDash val="solid"/>
                </a:ln>
                <a:solidFill>
                  <a:srgbClr val="D3B6E8"/>
                </a:solidFill>
                <a:effectLst>
                  <a:outerShdw blurRad="88000" dist="50800" dir="5040000" algn="tl">
                    <a:schemeClr val="accent4">
                      <a:tint val="80000"/>
                      <a:satMod val="250000"/>
                      <a:alpha val="45000"/>
                    </a:schemeClr>
                  </a:outerShdw>
                </a:effectLst>
              </a:rPr>
              <a:t>the </a:t>
            </a:r>
            <a:r>
              <a:rPr lang="en-US" b="1" dirty="0">
                <a:ln>
                  <a:prstDash val="solid"/>
                </a:ln>
                <a:solidFill>
                  <a:srgbClr val="D3B6E8"/>
                </a:solidFill>
                <a:effectLst>
                  <a:outerShdw blurRad="88000" dist="50800" dir="5040000" algn="tl">
                    <a:schemeClr val="accent4">
                      <a:tint val="80000"/>
                      <a:satMod val="250000"/>
                      <a:alpha val="45000"/>
                    </a:schemeClr>
                  </a:outerShdw>
                </a:effectLst>
              </a:rPr>
              <a:t>Gospel preached? </a:t>
            </a:r>
          </a:p>
        </p:txBody>
      </p:sp>
      <p:sp>
        <p:nvSpPr>
          <p:cNvPr id="3" name="Content Placeholder 2"/>
          <p:cNvSpPr>
            <a:spLocks noGrp="1"/>
          </p:cNvSpPr>
          <p:nvPr>
            <p:ph idx="1"/>
          </p:nvPr>
        </p:nvSpPr>
        <p:spPr>
          <a:xfrm>
            <a:off x="685800" y="990600"/>
            <a:ext cx="7848600" cy="2057400"/>
          </a:xfrm>
        </p:spPr>
        <p:txBody>
          <a:bodyPr>
            <a:noAutofit/>
          </a:bodyPr>
          <a:lstStyle/>
          <a:p>
            <a:pPr marL="0" indent="0">
              <a:buNone/>
            </a:pPr>
            <a:r>
              <a:rPr lang="en-US" sz="2800" dirty="0" smtClean="0">
                <a:effectLst>
                  <a:outerShdw blurRad="38100" dist="38100" dir="2700000" algn="tl">
                    <a:srgbClr val="000000">
                      <a:alpha val="43137"/>
                    </a:srgbClr>
                  </a:outerShdw>
                </a:effectLst>
              </a:rPr>
              <a:t>“For </a:t>
            </a:r>
            <a:r>
              <a:rPr lang="en-US" sz="2800" dirty="0">
                <a:effectLst>
                  <a:outerShdw blurRad="38100" dist="38100" dir="2700000" algn="tl">
                    <a:srgbClr val="000000">
                      <a:alpha val="43137"/>
                    </a:srgbClr>
                  </a:outerShdw>
                </a:effectLst>
              </a:rPr>
              <a:t>we also have had the good news proclaimed to us, just as they did; but the message they heard was of no value to them, because they did not share the faith of </a:t>
            </a:r>
            <a:r>
              <a:rPr lang="en-US" sz="2800" dirty="0" smtClean="0">
                <a:effectLst>
                  <a:outerShdw blurRad="38100" dist="38100" dir="2700000" algn="tl">
                    <a:srgbClr val="000000">
                      <a:alpha val="43137"/>
                    </a:srgbClr>
                  </a:outerShdw>
                </a:effectLst>
              </a:rPr>
              <a:t>those </a:t>
            </a:r>
            <a:r>
              <a:rPr lang="en-US" sz="2800" dirty="0">
                <a:effectLst>
                  <a:outerShdw blurRad="38100" dist="38100" dir="2700000" algn="tl">
                    <a:srgbClr val="000000">
                      <a:alpha val="43137"/>
                    </a:srgbClr>
                  </a:outerShdw>
                </a:effectLst>
              </a:rPr>
              <a:t>who </a:t>
            </a:r>
            <a:r>
              <a:rPr lang="en-US" sz="2800" dirty="0" smtClean="0">
                <a:effectLst>
                  <a:outerShdw blurRad="38100" dist="38100" dir="2700000" algn="tl">
                    <a:srgbClr val="000000">
                      <a:alpha val="43137"/>
                    </a:srgbClr>
                  </a:outerShdw>
                </a:effectLst>
              </a:rPr>
              <a:t>obeyed.”	</a:t>
            </a:r>
            <a:r>
              <a:rPr lang="en-US" sz="2800" dirty="0" smtClean="0">
                <a:ln w="18415" cmpd="sng">
                  <a:solidFill>
                    <a:srgbClr val="FFFFFF"/>
                  </a:solidFill>
                  <a:prstDash val="solid"/>
                </a:ln>
                <a:solidFill>
                  <a:srgbClr val="FFFFFF"/>
                </a:solidFill>
                <a:effectLst>
                  <a:outerShdw blurRad="38100" dist="38100" dir="2700000" algn="tl">
                    <a:srgbClr val="000000">
                      <a:alpha val="43137"/>
                    </a:srgbClr>
                  </a:outerShdw>
                </a:effectLst>
              </a:rPr>
              <a:t>               Hebrews 4:2</a:t>
            </a:r>
            <a:endParaRPr lang="en-US" sz="1000" dirty="0" smtClean="0">
              <a:effectLst>
                <a:outerShdw blurRad="38100" dist="38100" dir="2700000" algn="tl">
                  <a:srgbClr val="000000">
                    <a:alpha val="43137"/>
                  </a:srgbClr>
                </a:outerShdw>
              </a:effectLst>
            </a:endParaRPr>
          </a:p>
          <a:p>
            <a:pPr marL="236538" indent="-236538">
              <a:buNone/>
            </a:pPr>
            <a:endParaRPr lang="en-US" sz="1000" dirty="0" smtClean="0">
              <a:effectLst>
                <a:outerShdw blurRad="38100" dist="38100" dir="2700000" algn="tl">
                  <a:srgbClr val="000000">
                    <a:alpha val="43137"/>
                  </a:srgbClr>
                </a:outerShdw>
              </a:effectLst>
            </a:endParaRPr>
          </a:p>
          <a:p>
            <a:pPr marL="0" indent="0">
              <a:buNone/>
            </a:pPr>
            <a:r>
              <a:rPr lang="en-US" sz="2800" dirty="0" smtClean="0">
                <a:ln w="18415" cmpd="sng">
                  <a:solidFill>
                    <a:srgbClr val="FFFFFF"/>
                  </a:solidFill>
                  <a:prstDash val="solid"/>
                </a:ln>
                <a:solidFill>
                  <a:srgbClr val="FFFFFF"/>
                </a:solidFill>
                <a:effectLst>
                  <a:outerShdw blurRad="38100" dist="38100" dir="2700000" algn="tl">
                    <a:srgbClr val="000000">
                      <a:alpha val="43137"/>
                    </a:srgbClr>
                  </a:outerShdw>
                </a:effectLst>
              </a:rPr>
              <a:t>		</a:t>
            </a:r>
            <a:endParaRPr lang="en-US" sz="2800" dirty="0">
              <a:ln w="18415" cmpd="sng">
                <a:solidFill>
                  <a:srgbClr val="FFFFFF"/>
                </a:solidFill>
                <a:prstDash val="solid"/>
              </a:ln>
              <a:solidFill>
                <a:srgbClr val="FFFFFF"/>
              </a:solidFill>
              <a:effectLst>
                <a:outerShdw blurRad="38100" dist="38100" dir="2700000" algn="tl">
                  <a:srgbClr val="000000">
                    <a:alpha val="43137"/>
                  </a:srgbClr>
                </a:outerShdw>
              </a:effectLst>
            </a:endParaRPr>
          </a:p>
        </p:txBody>
      </p:sp>
      <p:sp>
        <p:nvSpPr>
          <p:cNvPr id="4" name="Content Placeholder 2"/>
          <p:cNvSpPr txBox="1">
            <a:spLocks/>
          </p:cNvSpPr>
          <p:nvPr/>
        </p:nvSpPr>
        <p:spPr>
          <a:xfrm>
            <a:off x="685800" y="2971800"/>
            <a:ext cx="7848600" cy="30480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800" dirty="0" smtClean="0">
                <a:solidFill>
                  <a:prstClr val="white"/>
                </a:solidFill>
                <a:effectLst>
                  <a:outerShdw blurRad="38100" dist="38100" dir="2700000" algn="tl">
                    <a:srgbClr val="000000">
                      <a:alpha val="43137"/>
                    </a:srgbClr>
                  </a:outerShdw>
                </a:effectLst>
              </a:rPr>
              <a:t>“</a:t>
            </a:r>
            <a:r>
              <a:rPr lang="en-US" sz="2800" dirty="0">
                <a:solidFill>
                  <a:prstClr val="white"/>
                </a:solidFill>
                <a:effectLst>
                  <a:outerShdw blurRad="38100" dist="38100" dir="2700000" algn="tl">
                    <a:srgbClr val="000000">
                      <a:alpha val="43137"/>
                    </a:srgbClr>
                  </a:outerShdw>
                </a:effectLst>
              </a:rPr>
              <a:t>Good news proclaimed” (Greek, </a:t>
            </a:r>
            <a:r>
              <a:rPr lang="el-GR" sz="2800" i="1" dirty="0">
                <a:solidFill>
                  <a:prstClr val="white"/>
                </a:solidFill>
                <a:effectLst>
                  <a:outerShdw blurRad="38100" dist="38100" dir="2700000" algn="tl">
                    <a:srgbClr val="000000">
                      <a:alpha val="43137"/>
                    </a:srgbClr>
                  </a:outerShdw>
                </a:effectLst>
              </a:rPr>
              <a:t>εύηγγελισμένοι</a:t>
            </a:r>
            <a:r>
              <a:rPr lang="en-US" sz="2800" dirty="0">
                <a:solidFill>
                  <a:prstClr val="white"/>
                </a:solidFill>
                <a:effectLst>
                  <a:outerShdw blurRad="38100" dist="38100" dir="2700000" algn="tl">
                    <a:srgbClr val="000000">
                      <a:alpha val="43137"/>
                    </a:srgbClr>
                  </a:outerShdw>
                </a:effectLst>
              </a:rPr>
              <a:t>, “preach the good news/gospel” from root, </a:t>
            </a:r>
            <a:r>
              <a:rPr lang="el-GR" sz="2800" i="1" dirty="0">
                <a:solidFill>
                  <a:prstClr val="white"/>
                </a:solidFill>
              </a:rPr>
              <a:t>εὐαγγελίζω</a:t>
            </a:r>
            <a:r>
              <a:rPr lang="en-US" sz="2800" i="1" dirty="0" smtClean="0">
                <a:solidFill>
                  <a:prstClr val="white"/>
                </a:solidFill>
                <a:effectLst>
                  <a:outerShdw blurRad="38100" dist="38100" dir="2700000" algn="tl">
                    <a:srgbClr val="000000">
                      <a:alpha val="43137"/>
                    </a:srgbClr>
                  </a:outerShdw>
                </a:effectLst>
              </a:rPr>
              <a:t>, </a:t>
            </a:r>
            <a:r>
              <a:rPr lang="en-US" sz="2800" dirty="0" smtClean="0">
                <a:solidFill>
                  <a:prstClr val="white"/>
                </a:solidFill>
                <a:effectLst>
                  <a:outerShdw blurRad="38100" dist="38100" dir="2700000" algn="tl">
                    <a:srgbClr val="000000">
                      <a:alpha val="43137"/>
                    </a:srgbClr>
                  </a:outerShdw>
                </a:effectLst>
              </a:rPr>
              <a:t>“proclaiming good news/gospel,” consistently used </a:t>
            </a:r>
            <a:r>
              <a:rPr lang="en-US" sz="2800" dirty="0">
                <a:solidFill>
                  <a:prstClr val="white"/>
                </a:solidFill>
                <a:effectLst>
                  <a:outerShdw blurRad="38100" dist="38100" dir="2700000" algn="tl">
                    <a:srgbClr val="000000">
                      <a:alpha val="43137"/>
                    </a:srgbClr>
                  </a:outerShdw>
                </a:effectLst>
              </a:rPr>
              <a:t>in the </a:t>
            </a:r>
            <a:r>
              <a:rPr lang="en-US" sz="2800" dirty="0" smtClean="0">
                <a:solidFill>
                  <a:prstClr val="white"/>
                </a:solidFill>
                <a:effectLst>
                  <a:outerShdw blurRad="38100" dist="38100" dir="2700000" algn="tl">
                    <a:srgbClr val="000000">
                      <a:alpha val="43137"/>
                    </a:srgbClr>
                  </a:outerShdw>
                </a:effectLst>
              </a:rPr>
              <a:t>NT, over 50 times, for proclaiming the gospel about Jesus and salvation through Him).  </a:t>
            </a:r>
            <a:r>
              <a:rPr lang="en-US" sz="2800" dirty="0">
                <a:solidFill>
                  <a:prstClr val="white"/>
                </a:solidFill>
                <a:effectLst>
                  <a:outerShdw blurRad="38100" dist="38100" dir="2700000" algn="tl">
                    <a:srgbClr val="000000">
                      <a:alpha val="43137"/>
                    </a:srgbClr>
                  </a:outerShdw>
                </a:effectLst>
              </a:rPr>
              <a:t>Most translations, including the KJV, NKJV, NIV 1984, etc. translate this verse: “we have had the gospel preached to us, just as they did.” </a:t>
            </a:r>
            <a:r>
              <a:rPr lang="en-US" sz="2800" dirty="0" smtClean="0">
                <a:ln w="18415" cmpd="sng">
                  <a:solidFill>
                    <a:srgbClr val="FFFFFF"/>
                  </a:solidFill>
                  <a:prstDash val="solid"/>
                </a:ln>
                <a:solidFill>
                  <a:srgbClr val="FFFFFF"/>
                </a:solidFill>
                <a:effectLst>
                  <a:outerShdw blurRad="38100" dist="38100" dir="2700000" algn="tl">
                    <a:srgbClr val="000000">
                      <a:alpha val="43137"/>
                    </a:srgbClr>
                  </a:outerShdw>
                </a:effectLst>
              </a:rPr>
              <a:t>		</a:t>
            </a:r>
            <a:endParaRPr lang="en-US" sz="2800" dirty="0">
              <a:ln w="18415" cmpd="sng">
                <a:solidFill>
                  <a:srgbClr val="FFFFFF"/>
                </a:solidFill>
                <a:prstDash val="solid"/>
              </a:ln>
              <a:solidFill>
                <a:srgbClr val="FFFFFF"/>
              </a:solidFill>
              <a:effectLst>
                <a:outerShdw blurRad="38100" dist="38100" dir="2700000" algn="tl">
                  <a:srgbClr val="000000">
                    <a:alpha val="43137"/>
                  </a:srgbClr>
                </a:outerShdw>
              </a:effectLst>
            </a:endParaRPr>
          </a:p>
        </p:txBody>
      </p:sp>
      <p:cxnSp>
        <p:nvCxnSpPr>
          <p:cNvPr id="5" name="Straight Connector 4"/>
          <p:cNvCxnSpPr/>
          <p:nvPr/>
        </p:nvCxnSpPr>
        <p:spPr>
          <a:xfrm>
            <a:off x="4038600" y="1447800"/>
            <a:ext cx="3810000" cy="0"/>
          </a:xfrm>
          <a:prstGeom prst="line">
            <a:avLst/>
          </a:prstGeom>
          <a:ln w="381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838200" y="3429000"/>
            <a:ext cx="3429000" cy="0"/>
          </a:xfrm>
          <a:prstGeom prst="line">
            <a:avLst/>
          </a:prstGeom>
          <a:ln w="381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447800" y="1447800"/>
            <a:ext cx="457200" cy="0"/>
          </a:xfrm>
          <a:prstGeom prst="line">
            <a:avLst/>
          </a:prstGeom>
          <a:ln w="381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286000" y="1828800"/>
            <a:ext cx="609600" cy="0"/>
          </a:xfrm>
          <a:prstGeom prst="line">
            <a:avLst/>
          </a:prstGeom>
          <a:ln w="381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877074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75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par>
                          <p:cTn id="13" fill="hold">
                            <p:stCondLst>
                              <p:cond delay="500"/>
                            </p:stCondLst>
                            <p:childTnLst>
                              <p:par>
                                <p:cTn id="14" presetID="22" presetClass="entr" presetSubtype="8" fill="hold"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left)">
                                      <p:cBhvr>
                                        <p:cTn id="16" dur="75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wipe(left)">
                                      <p:cBhvr>
                                        <p:cTn id="21" dur="5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wipe(left)">
                                      <p:cBhvr>
                                        <p:cTn id="2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23248"/>
          </a:xfrm>
        </p:spPr>
        <p:txBody>
          <a:bodyPr>
            <a:normAutofit fontScale="90000"/>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4500" b="1" dirty="0" smtClean="0">
                <a:ln>
                  <a:prstDash val="solid"/>
                </a:ln>
                <a:solidFill>
                  <a:srgbClr val="D3B6E8"/>
                </a:solidFill>
                <a:effectLst>
                  <a:outerShdw blurRad="88000" dist="50800" dir="5040000" algn="tl">
                    <a:schemeClr val="accent4">
                      <a:tint val="80000"/>
                      <a:satMod val="250000"/>
                      <a:alpha val="45000"/>
                    </a:schemeClr>
                  </a:outerShdw>
                </a:effectLst>
              </a:rPr>
              <a:t>Who are “they” in context of Heb 4:2</a:t>
            </a:r>
            <a:endParaRPr lang="en-US" sz="4500" b="1" dirty="0">
              <a:ln>
                <a:prstDash val="solid"/>
              </a:ln>
              <a:solidFill>
                <a:srgbClr val="D3B6E8"/>
              </a:solidFill>
              <a:effectLst>
                <a:outerShdw blurRad="88000" dist="50800" dir="5040000" algn="tl">
                  <a:schemeClr val="accent4">
                    <a:tint val="80000"/>
                    <a:satMod val="250000"/>
                    <a:alpha val="45000"/>
                  </a:schemeClr>
                </a:outerShdw>
              </a:effectLst>
            </a:endParaRPr>
          </a:p>
        </p:txBody>
      </p:sp>
      <p:sp>
        <p:nvSpPr>
          <p:cNvPr id="3" name="Content Placeholder 2"/>
          <p:cNvSpPr>
            <a:spLocks noGrp="1"/>
          </p:cNvSpPr>
          <p:nvPr>
            <p:ph idx="1"/>
          </p:nvPr>
        </p:nvSpPr>
        <p:spPr>
          <a:xfrm>
            <a:off x="381000" y="914400"/>
            <a:ext cx="8382000" cy="4648200"/>
          </a:xfrm>
          <a:noFill/>
        </p:spPr>
        <p:txBody>
          <a:bodyPr>
            <a:noAutofit/>
          </a:bodyPr>
          <a:lstStyle/>
          <a:p>
            <a:pPr marL="0" indent="0">
              <a:buNone/>
            </a:pPr>
            <a:r>
              <a:rPr lang="en-US" sz="2600" dirty="0" smtClean="0">
                <a:effectLst>
                  <a:outerShdw blurRad="38100" dist="38100" dir="2700000" algn="tl">
                    <a:srgbClr val="000000">
                      <a:alpha val="43137"/>
                    </a:srgbClr>
                  </a:outerShdw>
                </a:effectLst>
              </a:rPr>
              <a:t>“</a:t>
            </a:r>
            <a:r>
              <a:rPr lang="en-US" sz="2600" baseline="30000" dirty="0" smtClean="0">
                <a:effectLst>
                  <a:outerShdw blurRad="38100" dist="38100" dir="2700000" algn="tl">
                    <a:srgbClr val="000000">
                      <a:alpha val="43137"/>
                    </a:srgbClr>
                  </a:outerShdw>
                </a:effectLst>
              </a:rPr>
              <a:t>16</a:t>
            </a:r>
            <a:r>
              <a:rPr lang="en-US" sz="2600" dirty="0" smtClean="0">
                <a:effectLst>
                  <a:outerShdw blurRad="38100" dist="38100" dir="2700000" algn="tl">
                    <a:srgbClr val="000000">
                      <a:alpha val="43137"/>
                    </a:srgbClr>
                  </a:outerShdw>
                </a:effectLst>
              </a:rPr>
              <a:t> Who </a:t>
            </a:r>
            <a:r>
              <a:rPr lang="en-US" sz="2600" dirty="0">
                <a:effectLst>
                  <a:outerShdw blurRad="38100" dist="38100" dir="2700000" algn="tl">
                    <a:srgbClr val="000000">
                      <a:alpha val="43137"/>
                    </a:srgbClr>
                  </a:outerShdw>
                </a:effectLst>
              </a:rPr>
              <a:t>were they who heard and rebelled? Were they not all those Moses led out of Egypt? </a:t>
            </a:r>
            <a:r>
              <a:rPr lang="en-US" sz="2600" baseline="30000" dirty="0">
                <a:effectLst>
                  <a:outerShdw blurRad="38100" dist="38100" dir="2700000" algn="tl">
                    <a:srgbClr val="000000">
                      <a:alpha val="43137"/>
                    </a:srgbClr>
                  </a:outerShdw>
                </a:effectLst>
              </a:rPr>
              <a:t>17</a:t>
            </a:r>
            <a:r>
              <a:rPr lang="en-US" sz="2600" dirty="0">
                <a:effectLst>
                  <a:outerShdw blurRad="38100" dist="38100" dir="2700000" algn="tl">
                    <a:srgbClr val="000000">
                      <a:alpha val="43137"/>
                    </a:srgbClr>
                  </a:outerShdw>
                </a:effectLst>
              </a:rPr>
              <a:t> And with whom was he angry for forty years? Was it not with those who sinned, whose bodies perished in the wilderness? </a:t>
            </a:r>
            <a:r>
              <a:rPr lang="en-US" sz="2600" baseline="30000" dirty="0">
                <a:effectLst>
                  <a:outerShdw blurRad="38100" dist="38100" dir="2700000" algn="tl">
                    <a:srgbClr val="000000">
                      <a:alpha val="43137"/>
                    </a:srgbClr>
                  </a:outerShdw>
                </a:effectLst>
              </a:rPr>
              <a:t>18</a:t>
            </a:r>
            <a:r>
              <a:rPr lang="en-US" sz="2600" dirty="0">
                <a:effectLst>
                  <a:outerShdw blurRad="38100" dist="38100" dir="2700000" algn="tl">
                    <a:srgbClr val="000000">
                      <a:alpha val="43137"/>
                    </a:srgbClr>
                  </a:outerShdw>
                </a:effectLst>
              </a:rPr>
              <a:t> And to whom did God swear that they would never enter his rest if not to those who disobeyed? </a:t>
            </a:r>
            <a:r>
              <a:rPr lang="en-US" sz="2600" baseline="30000" dirty="0">
                <a:effectLst>
                  <a:outerShdw blurRad="38100" dist="38100" dir="2700000" algn="tl">
                    <a:srgbClr val="000000">
                      <a:alpha val="43137"/>
                    </a:srgbClr>
                  </a:outerShdw>
                </a:effectLst>
              </a:rPr>
              <a:t>19</a:t>
            </a:r>
            <a:r>
              <a:rPr lang="en-US" sz="2600" dirty="0">
                <a:effectLst>
                  <a:outerShdw blurRad="38100" dist="38100" dir="2700000" algn="tl">
                    <a:srgbClr val="000000">
                      <a:alpha val="43137"/>
                    </a:srgbClr>
                  </a:outerShdw>
                </a:effectLst>
              </a:rPr>
              <a:t> So we see that they were not able to enter, because of their unbelief. </a:t>
            </a:r>
            <a:endParaRPr lang="en-US" sz="2600" b="1" dirty="0" smtClean="0">
              <a:effectLst>
                <a:outerShdw blurRad="38100" dist="38100" dir="2700000" algn="tl">
                  <a:srgbClr val="000000">
                    <a:alpha val="43137"/>
                  </a:srgbClr>
                </a:outerShdw>
              </a:effectLst>
            </a:endParaRPr>
          </a:p>
          <a:p>
            <a:pPr marL="0" indent="0">
              <a:buNone/>
            </a:pPr>
            <a:r>
              <a:rPr lang="en-US" sz="2600" baseline="30000" dirty="0" smtClean="0">
                <a:effectLst>
                  <a:outerShdw blurRad="38100" dist="38100" dir="2700000" algn="tl">
                    <a:srgbClr val="000000">
                      <a:alpha val="43137"/>
                    </a:srgbClr>
                  </a:outerShdw>
                </a:effectLst>
              </a:rPr>
              <a:t>4:1</a:t>
            </a:r>
            <a:r>
              <a:rPr lang="en-US" sz="2600" dirty="0" smtClean="0">
                <a:effectLst>
                  <a:outerShdw blurRad="38100" dist="38100" dir="2700000" algn="tl">
                    <a:srgbClr val="000000">
                      <a:alpha val="43137"/>
                    </a:srgbClr>
                  </a:outerShdw>
                </a:effectLst>
              </a:rPr>
              <a:t> Therefore, since the promise of entering his rest still stands, let us be careful that none of you be found to have fallen short of it. </a:t>
            </a:r>
            <a:r>
              <a:rPr lang="en-US" sz="2600" baseline="30000" dirty="0" smtClean="0">
                <a:effectLst>
                  <a:outerShdw blurRad="38100" dist="38100" dir="2700000" algn="tl">
                    <a:srgbClr val="000000">
                      <a:alpha val="43137"/>
                    </a:srgbClr>
                  </a:outerShdw>
                </a:effectLst>
              </a:rPr>
              <a:t>2</a:t>
            </a:r>
            <a:r>
              <a:rPr lang="en-US" sz="2600" dirty="0" smtClean="0">
                <a:effectLst>
                  <a:outerShdw blurRad="38100" dist="38100" dir="2700000" algn="tl">
                    <a:srgbClr val="000000">
                      <a:alpha val="43137"/>
                    </a:srgbClr>
                  </a:outerShdw>
                </a:effectLst>
              </a:rPr>
              <a:t> For we also have had the good news [gospel] proclaimed to us, just as they did; but the message they heard was of no value to them, because they did not share the faith of those who obeyed.”</a:t>
            </a:r>
            <a:r>
              <a:rPr lang="en-US" sz="2600" dirty="0" smtClean="0">
                <a:ln w="18415" cmpd="sng">
                  <a:solidFill>
                    <a:srgbClr val="FFFFFF"/>
                  </a:solidFill>
                  <a:prstDash val="solid"/>
                </a:ln>
                <a:solidFill>
                  <a:srgbClr val="FFFFFF"/>
                </a:solidFill>
                <a:effectLst>
                  <a:outerShdw blurRad="38100" dist="38100" dir="2700000" algn="tl">
                    <a:srgbClr val="000000">
                      <a:alpha val="43137"/>
                    </a:srgbClr>
                  </a:outerShdw>
                </a:effectLst>
              </a:rPr>
              <a:t> </a:t>
            </a:r>
            <a:r>
              <a:rPr lang="en-US" sz="2600" dirty="0">
                <a:ln w="18415" cmpd="sng">
                  <a:solidFill>
                    <a:srgbClr val="FFFFFF"/>
                  </a:solidFill>
                  <a:prstDash val="solid"/>
                </a:ln>
                <a:solidFill>
                  <a:srgbClr val="FFFFFF"/>
                </a:solidFill>
                <a:effectLst>
                  <a:outerShdw blurRad="38100" dist="38100" dir="2700000" algn="tl">
                    <a:srgbClr val="000000">
                      <a:alpha val="43137"/>
                    </a:srgbClr>
                  </a:outerShdw>
                </a:effectLst>
              </a:rPr>
              <a:t>	</a:t>
            </a:r>
            <a:r>
              <a:rPr lang="en-US" sz="2600" dirty="0" smtClean="0">
                <a:ln w="18415" cmpd="sng">
                  <a:solidFill>
                    <a:srgbClr val="FFFFFF"/>
                  </a:solidFill>
                  <a:prstDash val="solid"/>
                </a:ln>
                <a:solidFill>
                  <a:srgbClr val="FFFFFF"/>
                </a:solidFill>
                <a:effectLst>
                  <a:outerShdw blurRad="38100" dist="38100" dir="2700000" algn="tl">
                    <a:srgbClr val="000000">
                      <a:alpha val="43137"/>
                    </a:srgbClr>
                  </a:outerShdw>
                </a:effectLst>
              </a:rPr>
              <a:t>  Hebrews </a:t>
            </a:r>
            <a:r>
              <a:rPr lang="en-US" sz="2600" dirty="0">
                <a:ln w="18415" cmpd="sng">
                  <a:solidFill>
                    <a:srgbClr val="FFFFFF"/>
                  </a:solidFill>
                  <a:prstDash val="solid"/>
                </a:ln>
                <a:solidFill>
                  <a:srgbClr val="FFFFFF"/>
                </a:solidFill>
                <a:effectLst>
                  <a:outerShdw blurRad="38100" dist="38100" dir="2700000" algn="tl">
                    <a:srgbClr val="000000">
                      <a:alpha val="43137"/>
                    </a:srgbClr>
                  </a:outerShdw>
                </a:effectLst>
              </a:rPr>
              <a:t>3:16 - 4:2 </a:t>
            </a:r>
          </a:p>
          <a:p>
            <a:pPr marL="0" indent="0">
              <a:buNone/>
            </a:pPr>
            <a:endParaRPr lang="en-US" sz="2600" dirty="0" smtClean="0">
              <a:ln w="18415" cmpd="sng">
                <a:solidFill>
                  <a:srgbClr val="FFFFFF"/>
                </a:solidFill>
                <a:prstDash val="solid"/>
              </a:ln>
              <a:solidFill>
                <a:srgbClr val="FFFFFF"/>
              </a:solidFill>
              <a:effectLst>
                <a:outerShdw blurRad="38100" dist="38100" dir="2700000" algn="tl">
                  <a:srgbClr val="000000">
                    <a:alpha val="43137"/>
                  </a:srgbClr>
                </a:outerShdw>
              </a:effectLst>
            </a:endParaRPr>
          </a:p>
        </p:txBody>
      </p:sp>
      <p:cxnSp>
        <p:nvCxnSpPr>
          <p:cNvPr id="4" name="Straight Connector 3"/>
          <p:cNvCxnSpPr/>
          <p:nvPr/>
        </p:nvCxnSpPr>
        <p:spPr>
          <a:xfrm>
            <a:off x="2971800" y="5029200"/>
            <a:ext cx="4800600" cy="0"/>
          </a:xfrm>
          <a:prstGeom prst="line">
            <a:avLst/>
          </a:prstGeom>
          <a:ln w="381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57200" y="5410200"/>
            <a:ext cx="5638800" cy="0"/>
          </a:xfrm>
          <a:prstGeom prst="line">
            <a:avLst/>
          </a:prstGeom>
          <a:ln w="381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457200" y="1752600"/>
            <a:ext cx="4343400" cy="0"/>
          </a:xfrm>
          <a:prstGeom prst="line">
            <a:avLst/>
          </a:prstGeom>
          <a:ln w="381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57200" y="2514600"/>
            <a:ext cx="5486400" cy="0"/>
          </a:xfrm>
          <a:prstGeom prst="line">
            <a:avLst/>
          </a:prstGeom>
          <a:ln w="381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720695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250"/>
                                        <p:tgtEl>
                                          <p:spTgt spid="4"/>
                                        </p:tgtEl>
                                      </p:cBhvr>
                                    </p:animEffect>
                                  </p:childTnLst>
                                </p:cTn>
                              </p:par>
                            </p:childTnLst>
                          </p:cTn>
                        </p:par>
                        <p:par>
                          <p:cTn id="8" fill="hold">
                            <p:stCondLst>
                              <p:cond delay="1250"/>
                            </p:stCondLst>
                            <p:childTnLst>
                              <p:par>
                                <p:cTn id="9" presetID="22" presetClass="entr" presetSubtype="8"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1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left)">
                                      <p:cBhvr>
                                        <p:cTn id="16" dur="1000"/>
                                        <p:tgtEl>
                                          <p:spTgt spid="6"/>
                                        </p:tgtEl>
                                      </p:cBhvr>
                                    </p:animEffect>
                                  </p:childTnLst>
                                </p:cTn>
                              </p:par>
                            </p:childTnLst>
                          </p:cTn>
                        </p:par>
                        <p:par>
                          <p:cTn id="17" fill="hold">
                            <p:stCondLst>
                              <p:cond delay="1000"/>
                            </p:stCondLst>
                            <p:childTnLst>
                              <p:par>
                                <p:cTn id="18" presetID="22" presetClass="entr" presetSubtype="8" fill="hold" nodeType="after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left)">
                                      <p:cBhvr>
                                        <p:cTn id="20" dur="12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84608305"/>
              </p:ext>
            </p:extLst>
          </p:nvPr>
        </p:nvGraphicFramePr>
        <p:xfrm>
          <a:off x="0" y="1"/>
          <a:ext cx="9144000" cy="6995649"/>
        </p:xfrm>
        <a:graphic>
          <a:graphicData uri="http://schemas.openxmlformats.org/drawingml/2006/table">
            <a:tbl>
              <a:tblPr firstRow="1" bandRow="1">
                <a:tableStyleId>{AF606853-7671-496A-8E4F-DF71F8EC918B}</a:tableStyleId>
              </a:tblPr>
              <a:tblGrid>
                <a:gridCol w="2915816"/>
                <a:gridCol w="2880320"/>
                <a:gridCol w="3347864"/>
              </a:tblGrid>
              <a:tr h="1062747">
                <a:tc>
                  <a:txBody>
                    <a:bodyPr/>
                    <a:lstStyle/>
                    <a:p>
                      <a:pPr algn="ctr"/>
                      <a:r>
                        <a:rPr lang="en-US" sz="2800" cap="none" spc="0" dirty="0" err="1" smtClean="0">
                          <a:ln w="18415" cmpd="sng">
                            <a:solidFill>
                              <a:srgbClr val="FFFFFF"/>
                            </a:solidFill>
                            <a:prstDash val="solid"/>
                          </a:ln>
                          <a:effectLst>
                            <a:outerShdw blurRad="63500" dir="3600000" algn="tl" rotWithShape="0">
                              <a:srgbClr val="000000">
                                <a:alpha val="70000"/>
                              </a:srgbClr>
                            </a:outerShdw>
                          </a:effectLst>
                        </a:rPr>
                        <a:t>Abrahamic</a:t>
                      </a:r>
                      <a:r>
                        <a:rPr lang="en-US" sz="2800" cap="none" spc="0" dirty="0" smtClean="0">
                          <a:ln w="18415" cmpd="sng">
                            <a:solidFill>
                              <a:srgbClr val="FFFFFF"/>
                            </a:solidFill>
                            <a:prstDash val="solid"/>
                          </a:ln>
                          <a:effectLst>
                            <a:outerShdw blurRad="63500" dir="3600000" algn="tl" rotWithShape="0">
                              <a:srgbClr val="000000">
                                <a:alpha val="70000"/>
                              </a:srgbClr>
                            </a:outerShdw>
                          </a:effectLst>
                        </a:rPr>
                        <a:t> Covenant</a:t>
                      </a:r>
                      <a:endParaRPr lang="en-US" sz="2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a:txBody>
                    <a:bodyPr/>
                    <a:lstStyle/>
                    <a:p>
                      <a:pPr algn="ctr"/>
                      <a:r>
                        <a:rPr lang="en-US" sz="2800" cap="none" spc="0" dirty="0" smtClean="0">
                          <a:ln w="18415" cmpd="sng">
                            <a:solidFill>
                              <a:srgbClr val="FFFFFF"/>
                            </a:solidFill>
                            <a:prstDash val="solid"/>
                          </a:ln>
                          <a:effectLst>
                            <a:outerShdw blurRad="63500" dir="3600000" algn="tl" rotWithShape="0">
                              <a:srgbClr val="000000">
                                <a:alpha val="70000"/>
                              </a:srgbClr>
                            </a:outerShdw>
                          </a:effectLst>
                        </a:rPr>
                        <a:t>Sinai Covenant</a:t>
                      </a:r>
                      <a:endParaRPr lang="en-US" sz="2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a:txBody>
                    <a:bodyPr/>
                    <a:lstStyle/>
                    <a:p>
                      <a:pPr algn="ctr"/>
                      <a:r>
                        <a:rPr lang="en-US" sz="2800" cap="none" spc="0" dirty="0" smtClean="0">
                          <a:ln w="18415" cmpd="sng">
                            <a:solidFill>
                              <a:srgbClr val="FFFFFF"/>
                            </a:solidFill>
                            <a:prstDash val="solid"/>
                          </a:ln>
                          <a:effectLst>
                            <a:outerShdw blurRad="63500" dir="3600000" algn="tl" rotWithShape="0">
                              <a:srgbClr val="000000">
                                <a:alpha val="70000"/>
                              </a:srgbClr>
                            </a:outerShdw>
                          </a:effectLst>
                        </a:rPr>
                        <a:t>New Covenant</a:t>
                      </a:r>
                      <a:endParaRPr lang="en-US" sz="2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r>
              <a:tr h="2438260">
                <a:tc>
                  <a:txBody>
                    <a:bodyPr/>
                    <a:lstStyle/>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Promise/Faith</a:t>
                      </a: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marL="0" marR="0" lvl="0" indent="0" algn="ctr" defTabSz="914363" rtl="0" eaLnBrk="1" fontAlgn="auto" latinLnBrk="0" hangingPunct="1">
                        <a:lnSpc>
                          <a:spcPct val="100000"/>
                        </a:lnSpc>
                        <a:spcBef>
                          <a:spcPts val="0"/>
                        </a:spcBef>
                        <a:spcAft>
                          <a:spcPts val="0"/>
                        </a:spcAft>
                        <a:buClrTx/>
                        <a:buSzTx/>
                        <a:buFontTx/>
                        <a:buNone/>
                        <a:tabLst/>
                        <a:defRPr/>
                      </a:pPr>
                      <a:r>
                        <a:rPr kumimoji="0" lang="en-US" sz="2700" b="0"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rPr>
                        <a:t>Gen 15:6, 18</a:t>
                      </a: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txBody>
                  <a:tcPr/>
                </a:tc>
                <a:tc>
                  <a:txBody>
                    <a:bodyPr/>
                    <a:lstStyle/>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Law/Obedience</a:t>
                      </a: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Deut 4:12-13</a:t>
                      </a:r>
                    </a:p>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      5:2-3</a:t>
                      </a:r>
                      <a:endParaRPr lang="en-US" sz="27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a:txBody>
                    <a:bodyPr/>
                    <a:lstStyle/>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Promise/Faith</a:t>
                      </a:r>
                      <a:r>
                        <a:rPr lang="en-US" sz="2700" cap="none" spc="0" baseline="0" dirty="0" smtClean="0">
                          <a:ln w="18415" cmpd="sng">
                            <a:solidFill>
                              <a:srgbClr val="FFFFFF"/>
                            </a:solidFill>
                            <a:prstDash val="solid"/>
                          </a:ln>
                          <a:effectLst>
                            <a:outerShdw blurRad="63500" dir="3600000" algn="tl" rotWithShape="0">
                              <a:srgbClr val="000000">
                                <a:alpha val="70000"/>
                              </a:srgbClr>
                            </a:outerShdw>
                          </a:effectLst>
                        </a:rPr>
                        <a:t> </a:t>
                      </a:r>
                      <a:r>
                        <a:rPr lang="en-US" sz="2700" cap="none" spc="0" dirty="0" smtClean="0">
                          <a:ln w="18415" cmpd="sng">
                            <a:solidFill>
                              <a:srgbClr val="FFFFFF"/>
                            </a:solidFill>
                            <a:prstDash val="solid"/>
                          </a:ln>
                          <a:effectLst>
                            <a:outerShdw blurRad="63500" dir="3600000" algn="tl" rotWithShape="0">
                              <a:srgbClr val="000000">
                                <a:alpha val="70000"/>
                              </a:srgbClr>
                            </a:outerShdw>
                          </a:effectLst>
                        </a:rPr>
                        <a:t>Grace/Love</a:t>
                      </a:r>
                    </a:p>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Holy</a:t>
                      </a:r>
                      <a:r>
                        <a:rPr lang="en-US" sz="2700" cap="none" spc="0" baseline="0" dirty="0" smtClean="0">
                          <a:ln w="18415" cmpd="sng">
                            <a:solidFill>
                              <a:srgbClr val="FFFFFF"/>
                            </a:solidFill>
                            <a:prstDash val="solid"/>
                          </a:ln>
                          <a:effectLst>
                            <a:outerShdw blurRad="63500" dir="3600000" algn="tl" rotWithShape="0">
                              <a:srgbClr val="000000">
                                <a:alpha val="70000"/>
                              </a:srgbClr>
                            </a:outerShdw>
                          </a:effectLst>
                        </a:rPr>
                        <a:t> Spirit</a:t>
                      </a:r>
                    </a:p>
                    <a:p>
                      <a:pPr algn="ctr"/>
                      <a:endParaRPr lang="en-US" sz="2700" cap="none" spc="0" baseline="0" dirty="0" smtClean="0">
                        <a:ln w="18415" cmpd="sng">
                          <a:solidFill>
                            <a:srgbClr val="FFFFFF"/>
                          </a:solidFill>
                          <a:prstDash val="solid"/>
                        </a:ln>
                        <a:effectLst>
                          <a:outerShdw blurRad="63500" dir="3600000" algn="tl" rotWithShape="0">
                            <a:srgbClr val="000000">
                              <a:alpha val="70000"/>
                            </a:srgbClr>
                          </a:outerShdw>
                        </a:effectLst>
                      </a:endParaRPr>
                    </a:p>
                    <a:p>
                      <a:pPr algn="ctr"/>
                      <a:r>
                        <a:rPr lang="en-US" sz="2700" cap="none" spc="0" baseline="0" dirty="0" smtClean="0">
                          <a:ln w="18415" cmpd="sng">
                            <a:solidFill>
                              <a:srgbClr val="FFFFFF"/>
                            </a:solidFill>
                            <a:prstDash val="solid"/>
                          </a:ln>
                          <a:effectLst>
                            <a:outerShdw blurRad="63500" dir="3600000" algn="tl" rotWithShape="0">
                              <a:srgbClr val="000000">
                                <a:alpha val="70000"/>
                              </a:srgbClr>
                            </a:outerShdw>
                          </a:effectLst>
                        </a:rPr>
                        <a:t>Heb  8:7-9, 13</a:t>
                      </a:r>
                    </a:p>
                  </a:txBody>
                  <a:tcPr/>
                </a:tc>
              </a:tr>
              <a:tr h="3372582">
                <a:tc gridSpan="3">
                  <a:txBody>
                    <a:bodyPr/>
                    <a:lstStyle/>
                    <a:p>
                      <a:pPr marL="0" marR="0" lvl="0" indent="354013"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US" sz="800" b="0"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endParaRPr>
                    </a:p>
                    <a:p>
                      <a:pPr marL="0" indent="354013">
                        <a:buFont typeface="Arial" pitchFamily="34" charset="0"/>
                        <a:buChar char="•"/>
                      </a:pPr>
                      <a:endParaRPr lang="en-US" sz="1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marL="354013" indent="354013">
                        <a:buFont typeface="Arial" pitchFamily="34" charset="0"/>
                        <a:buChar char="•"/>
                      </a:pPr>
                      <a:r>
                        <a:rPr lang="en-US" sz="3200" cap="none" spc="0" dirty="0" smtClean="0">
                          <a:ln w="18415" cmpd="sng">
                            <a:solidFill>
                              <a:srgbClr val="FFFFFF"/>
                            </a:solidFill>
                            <a:prstDash val="solid"/>
                          </a:ln>
                          <a:effectLst>
                            <a:glow rad="139700">
                              <a:schemeClr val="bg1">
                                <a:alpha val="40000"/>
                              </a:schemeClr>
                            </a:glow>
                          </a:effectLst>
                        </a:rPr>
                        <a:t>Galatians 1:6-9          One Gospel</a:t>
                      </a:r>
                    </a:p>
                    <a:p>
                      <a:pPr marL="354013" indent="354013">
                        <a:buFont typeface="Arial" pitchFamily="34" charset="0"/>
                        <a:buChar char="•"/>
                      </a:pPr>
                      <a:endParaRPr lang="en-US" sz="3200" cap="none" spc="0" dirty="0" smtClean="0">
                        <a:ln w="18415" cmpd="sng">
                          <a:solidFill>
                            <a:srgbClr val="FFFFFF"/>
                          </a:solidFill>
                          <a:prstDash val="solid"/>
                        </a:ln>
                        <a:effectLst>
                          <a:glow rad="139700">
                            <a:schemeClr val="bg1">
                              <a:alpha val="40000"/>
                            </a:schemeClr>
                          </a:glow>
                        </a:effectLst>
                      </a:endParaRPr>
                    </a:p>
                    <a:p>
                      <a:pPr marL="354013" indent="354013">
                        <a:buFont typeface="Arial" pitchFamily="34" charset="0"/>
                        <a:buChar char="•"/>
                      </a:pPr>
                      <a:r>
                        <a:rPr lang="en-US" sz="3200" cap="none" spc="0" dirty="0" smtClean="0">
                          <a:ln w="18415" cmpd="sng">
                            <a:solidFill>
                              <a:srgbClr val="FFFFFF"/>
                            </a:solidFill>
                            <a:prstDash val="solid"/>
                          </a:ln>
                          <a:effectLst>
                            <a:glow rad="139700">
                              <a:schemeClr val="bg1">
                                <a:alpha val="40000"/>
                              </a:schemeClr>
                            </a:glow>
                          </a:effectLst>
                        </a:rPr>
                        <a:t>Hebrews 4:2               Same Gospel in OT and NT</a:t>
                      </a:r>
                      <a:endParaRPr lang="en-US" sz="3200" b="0" cap="none" spc="0" dirty="0" smtClean="0">
                        <a:ln w="18415" cmpd="sng">
                          <a:solidFill>
                            <a:srgbClr val="FFFFFF"/>
                          </a:solidFill>
                          <a:prstDash val="solid"/>
                        </a:ln>
                        <a:solidFill>
                          <a:srgbClr val="FFFFFF"/>
                        </a:solidFill>
                        <a:effectLst>
                          <a:glow rad="139700">
                            <a:schemeClr val="bg1">
                              <a:alpha val="40000"/>
                            </a:schemeClr>
                          </a:glow>
                        </a:effectLst>
                      </a:endParaRPr>
                    </a:p>
                    <a:p>
                      <a:endParaRPr lang="en-US" sz="1900" b="0" cap="none" spc="0" dirty="0">
                        <a:ln w="18415" cmpd="sng">
                          <a:solidFill>
                            <a:srgbClr val="FFFFFF"/>
                          </a:solidFill>
                          <a:prstDash val="solid"/>
                        </a:ln>
                        <a:solidFill>
                          <a:srgbClr val="FFFFFF"/>
                        </a:solidFill>
                        <a:effectLst/>
                      </a:endParaRPr>
                    </a:p>
                  </a:txBody>
                  <a:tcPr/>
                </a:tc>
                <a:tc hMerge="1">
                  <a:txBody>
                    <a:bodyPr/>
                    <a:lstStyle/>
                    <a:p>
                      <a:endParaRPr lang="en-US" sz="19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hMerge="1">
                  <a:txBody>
                    <a:bodyPr/>
                    <a:lstStyle/>
                    <a:p>
                      <a:endParaRPr lang="en-US" sz="19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r>
            </a:tbl>
          </a:graphicData>
        </a:graphic>
      </p:graphicFrame>
    </p:spTree>
    <p:extLst>
      <p:ext uri="{BB962C8B-B14F-4D97-AF65-F5344CB8AC3E}">
        <p14:creationId xmlns:p14="http://schemas.microsoft.com/office/powerpoint/2010/main" val="832575895"/>
      </p:ext>
    </p:extLst>
  </p:cSld>
  <p:clrMapOvr>
    <a:masterClrMapping/>
  </p:clrMapOvr>
  <p:transition>
    <p:fade/>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
            <a:ext cx="8382000" cy="1196752"/>
          </a:xfrm>
        </p:spPr>
        <p:txBody>
          <a:bodyPr>
            <a:normAutofit fontScale="90000"/>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b="1" dirty="0" smtClean="0">
                <a:ln>
                  <a:prstDash val="solid"/>
                </a:ln>
                <a:solidFill>
                  <a:srgbClr val="D3B6E8"/>
                </a:solidFill>
                <a:effectLst>
                  <a:outerShdw blurRad="88000" dist="50800" dir="5040000" algn="tl">
                    <a:schemeClr val="accent4">
                      <a:tint val="80000"/>
                      <a:satMod val="250000"/>
                      <a:alpha val="45000"/>
                    </a:schemeClr>
                  </a:outerShdw>
                </a:effectLst>
              </a:rPr>
              <a:t>To </a:t>
            </a:r>
            <a:r>
              <a:rPr lang="en-US" b="1" dirty="0">
                <a:ln>
                  <a:prstDash val="solid"/>
                </a:ln>
                <a:solidFill>
                  <a:srgbClr val="D3B6E8"/>
                </a:solidFill>
                <a:effectLst>
                  <a:outerShdw blurRad="88000" dist="50800" dir="5040000" algn="tl">
                    <a:schemeClr val="accent4">
                      <a:tint val="80000"/>
                      <a:satMod val="250000"/>
                      <a:alpha val="45000"/>
                    </a:schemeClr>
                  </a:outerShdw>
                </a:effectLst>
              </a:rPr>
              <a:t>whom was </a:t>
            </a:r>
            <a:r>
              <a:rPr lang="en-US" b="1" dirty="0" smtClean="0">
                <a:ln>
                  <a:prstDash val="solid"/>
                </a:ln>
                <a:solidFill>
                  <a:srgbClr val="D3B6E8"/>
                </a:solidFill>
                <a:effectLst>
                  <a:outerShdw blurRad="88000" dist="50800" dir="5040000" algn="tl">
                    <a:schemeClr val="accent4">
                      <a:tint val="80000"/>
                      <a:satMod val="250000"/>
                      <a:alpha val="45000"/>
                    </a:schemeClr>
                  </a:outerShdw>
                </a:effectLst>
              </a:rPr>
              <a:t>the </a:t>
            </a:r>
            <a:r>
              <a:rPr lang="en-US" b="1" dirty="0">
                <a:ln>
                  <a:prstDash val="solid"/>
                </a:ln>
                <a:solidFill>
                  <a:srgbClr val="D3B6E8"/>
                </a:solidFill>
                <a:effectLst>
                  <a:outerShdw blurRad="88000" dist="50800" dir="5040000" algn="tl">
                    <a:schemeClr val="accent4">
                      <a:tint val="80000"/>
                      <a:satMod val="250000"/>
                      <a:alpha val="45000"/>
                    </a:schemeClr>
                  </a:outerShdw>
                </a:effectLst>
              </a:rPr>
              <a:t>Gospel preached? </a:t>
            </a:r>
          </a:p>
        </p:txBody>
      </p:sp>
      <p:sp>
        <p:nvSpPr>
          <p:cNvPr id="3" name="Content Placeholder 2"/>
          <p:cNvSpPr>
            <a:spLocks noGrp="1"/>
          </p:cNvSpPr>
          <p:nvPr>
            <p:ph idx="1"/>
          </p:nvPr>
        </p:nvSpPr>
        <p:spPr>
          <a:xfrm>
            <a:off x="914400" y="1295400"/>
            <a:ext cx="7391400" cy="2985779"/>
          </a:xfrm>
        </p:spPr>
        <p:txBody>
          <a:bodyPr>
            <a:normAutofit/>
          </a:bodyPr>
          <a:lstStyle/>
          <a:p>
            <a:pPr marL="236538" indent="-236538">
              <a:buNone/>
            </a:pPr>
            <a:r>
              <a:rPr lang="en-US" sz="2800" dirty="0" smtClean="0">
                <a:ln w="18415" cmpd="sng">
                  <a:solidFill>
                    <a:srgbClr val="FFFFFF"/>
                  </a:solidFill>
                  <a:prstDash val="solid"/>
                </a:ln>
                <a:solidFill>
                  <a:srgbClr val="FFFFFF"/>
                </a:solidFill>
              </a:rPr>
              <a:t>  </a:t>
            </a:r>
            <a:r>
              <a:rPr lang="en-US" sz="2800" dirty="0" smtClean="0"/>
              <a:t>“Then </a:t>
            </a:r>
            <a:r>
              <a:rPr lang="en-US" sz="2800" dirty="0"/>
              <a:t>I saw another angel flying in midair, and he had the eternal gospel to proclaim to those who live on the earth—to every nation, tribe, language and people</a:t>
            </a:r>
            <a:r>
              <a:rPr lang="en-US" sz="2800" dirty="0" smtClean="0"/>
              <a:t>.”</a:t>
            </a:r>
            <a:r>
              <a:rPr lang="en-US" sz="2800" dirty="0" smtClean="0">
                <a:ln w="18415" cmpd="sng">
                  <a:solidFill>
                    <a:srgbClr val="FFFFFF"/>
                  </a:solidFill>
                  <a:prstDash val="solid"/>
                </a:ln>
                <a:solidFill>
                  <a:srgbClr val="FFFFFF"/>
                </a:solidFill>
              </a:rPr>
              <a:t> 		    </a:t>
            </a:r>
            <a:r>
              <a:rPr lang="en-US" sz="2800" b="1" dirty="0" smtClean="0">
                <a:ln w="50800"/>
                <a:solidFill>
                  <a:srgbClr val="FFFFFF"/>
                </a:solidFill>
              </a:rPr>
              <a:t>Revelation </a:t>
            </a:r>
            <a:r>
              <a:rPr lang="en-US" sz="2800" b="1" dirty="0">
                <a:ln w="50800"/>
                <a:solidFill>
                  <a:srgbClr val="FFFFFF"/>
                </a:solidFill>
              </a:rPr>
              <a:t>14:6 </a:t>
            </a:r>
            <a:endParaRPr lang="en-US" sz="2800" dirty="0">
              <a:ln w="18415" cmpd="sng">
                <a:solidFill>
                  <a:srgbClr val="FFFFFF"/>
                </a:solidFill>
                <a:prstDash val="solid"/>
              </a:ln>
              <a:solidFill>
                <a:srgbClr val="FFFFFF"/>
              </a:solidFill>
            </a:endParaRPr>
          </a:p>
          <a:p>
            <a:pPr marL="236538" indent="-236538">
              <a:buNone/>
            </a:pPr>
            <a:endParaRPr lang="en-US" sz="2800" dirty="0" smtClean="0">
              <a:ln w="18415" cmpd="sng">
                <a:solidFill>
                  <a:srgbClr val="FFFFFF"/>
                </a:solidFill>
                <a:prstDash val="solid"/>
              </a:ln>
              <a:solidFill>
                <a:srgbClr val="FFFFFF"/>
              </a:solidFill>
            </a:endParaRPr>
          </a:p>
        </p:txBody>
      </p:sp>
      <p:cxnSp>
        <p:nvCxnSpPr>
          <p:cNvPr id="4" name="Straight Connector 3"/>
          <p:cNvCxnSpPr/>
          <p:nvPr/>
        </p:nvCxnSpPr>
        <p:spPr>
          <a:xfrm>
            <a:off x="2286000" y="2209800"/>
            <a:ext cx="2667000" cy="0"/>
          </a:xfrm>
          <a:prstGeom prst="line">
            <a:avLst/>
          </a:prstGeom>
          <a:ln w="381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219200" y="3048000"/>
            <a:ext cx="3048000" cy="0"/>
          </a:xfrm>
          <a:prstGeom prst="line">
            <a:avLst/>
          </a:prstGeom>
          <a:ln w="381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4648200" y="2590800"/>
            <a:ext cx="3124200" cy="0"/>
          </a:xfrm>
          <a:prstGeom prst="line">
            <a:avLst/>
          </a:prstGeom>
          <a:ln w="381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477475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750"/>
                                        <p:tgtEl>
                                          <p:spTgt spid="6"/>
                                        </p:tgtEl>
                                      </p:cBhvr>
                                    </p:animEffect>
                                  </p:childTnLst>
                                </p:cTn>
                              </p:par>
                            </p:childTnLst>
                          </p:cTn>
                        </p:par>
                        <p:par>
                          <p:cTn id="13" fill="hold">
                            <p:stCondLst>
                              <p:cond delay="750"/>
                            </p:stCondLst>
                            <p:childTnLst>
                              <p:par>
                                <p:cTn id="14" presetID="22" presetClass="entr" presetSubtype="8" fill="hold"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ipe(left)">
                                      <p:cBhvr>
                                        <p:cTn id="16" dur="7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12872249"/>
              </p:ext>
            </p:extLst>
          </p:nvPr>
        </p:nvGraphicFramePr>
        <p:xfrm>
          <a:off x="0" y="1"/>
          <a:ext cx="9144000" cy="6995649"/>
        </p:xfrm>
        <a:graphic>
          <a:graphicData uri="http://schemas.openxmlformats.org/drawingml/2006/table">
            <a:tbl>
              <a:tblPr firstRow="1" bandRow="1">
                <a:tableStyleId>{AF606853-7671-496A-8E4F-DF71F8EC918B}</a:tableStyleId>
              </a:tblPr>
              <a:tblGrid>
                <a:gridCol w="2915816"/>
                <a:gridCol w="2880320"/>
                <a:gridCol w="3347864"/>
              </a:tblGrid>
              <a:tr h="1062747">
                <a:tc>
                  <a:txBody>
                    <a:bodyPr/>
                    <a:lstStyle/>
                    <a:p>
                      <a:pPr algn="ctr"/>
                      <a:r>
                        <a:rPr lang="en-US" sz="2800" cap="none" spc="0" dirty="0" err="1" smtClean="0">
                          <a:ln w="18415" cmpd="sng">
                            <a:solidFill>
                              <a:srgbClr val="FFFFFF"/>
                            </a:solidFill>
                            <a:prstDash val="solid"/>
                          </a:ln>
                          <a:effectLst>
                            <a:outerShdw blurRad="63500" dir="3600000" algn="tl" rotWithShape="0">
                              <a:srgbClr val="000000">
                                <a:alpha val="70000"/>
                              </a:srgbClr>
                            </a:outerShdw>
                          </a:effectLst>
                        </a:rPr>
                        <a:t>Abrahamic</a:t>
                      </a:r>
                      <a:r>
                        <a:rPr lang="en-US" sz="2800" cap="none" spc="0" dirty="0" smtClean="0">
                          <a:ln w="18415" cmpd="sng">
                            <a:solidFill>
                              <a:srgbClr val="FFFFFF"/>
                            </a:solidFill>
                            <a:prstDash val="solid"/>
                          </a:ln>
                          <a:effectLst>
                            <a:outerShdw blurRad="63500" dir="3600000" algn="tl" rotWithShape="0">
                              <a:srgbClr val="000000">
                                <a:alpha val="70000"/>
                              </a:srgbClr>
                            </a:outerShdw>
                          </a:effectLst>
                        </a:rPr>
                        <a:t> Covenant</a:t>
                      </a:r>
                      <a:endParaRPr lang="en-US" sz="2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a:txBody>
                    <a:bodyPr/>
                    <a:lstStyle/>
                    <a:p>
                      <a:pPr algn="ctr"/>
                      <a:r>
                        <a:rPr lang="en-US" sz="2800" cap="none" spc="0" dirty="0" smtClean="0">
                          <a:ln w="18415" cmpd="sng">
                            <a:solidFill>
                              <a:srgbClr val="FFFFFF"/>
                            </a:solidFill>
                            <a:prstDash val="solid"/>
                          </a:ln>
                          <a:effectLst>
                            <a:outerShdw blurRad="63500" dir="3600000" algn="tl" rotWithShape="0">
                              <a:srgbClr val="000000">
                                <a:alpha val="70000"/>
                              </a:srgbClr>
                            </a:outerShdw>
                          </a:effectLst>
                        </a:rPr>
                        <a:t>Sinai Covenant</a:t>
                      </a:r>
                      <a:endParaRPr lang="en-US" sz="2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a:txBody>
                    <a:bodyPr/>
                    <a:lstStyle/>
                    <a:p>
                      <a:pPr algn="ctr"/>
                      <a:r>
                        <a:rPr lang="en-US" sz="2800" cap="none" spc="0" dirty="0" smtClean="0">
                          <a:ln w="18415" cmpd="sng">
                            <a:solidFill>
                              <a:srgbClr val="FFFFFF"/>
                            </a:solidFill>
                            <a:prstDash val="solid"/>
                          </a:ln>
                          <a:effectLst>
                            <a:outerShdw blurRad="63500" dir="3600000" algn="tl" rotWithShape="0">
                              <a:srgbClr val="000000">
                                <a:alpha val="70000"/>
                              </a:srgbClr>
                            </a:outerShdw>
                          </a:effectLst>
                        </a:rPr>
                        <a:t>New Covenant</a:t>
                      </a:r>
                      <a:endParaRPr lang="en-US" sz="2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r>
              <a:tr h="2438260">
                <a:tc>
                  <a:txBody>
                    <a:bodyPr/>
                    <a:lstStyle/>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Promise/Faith</a:t>
                      </a: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marL="0" marR="0" lvl="0" indent="0" algn="ctr" defTabSz="914363" rtl="0" eaLnBrk="1" fontAlgn="auto" latinLnBrk="0" hangingPunct="1">
                        <a:lnSpc>
                          <a:spcPct val="100000"/>
                        </a:lnSpc>
                        <a:spcBef>
                          <a:spcPts val="0"/>
                        </a:spcBef>
                        <a:spcAft>
                          <a:spcPts val="0"/>
                        </a:spcAft>
                        <a:buClrTx/>
                        <a:buSzTx/>
                        <a:buFontTx/>
                        <a:buNone/>
                        <a:tabLst/>
                        <a:defRPr/>
                      </a:pPr>
                      <a:r>
                        <a:rPr kumimoji="0" lang="en-US" sz="2700" b="0"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rPr>
                        <a:t>Gen 15:6, 18</a:t>
                      </a: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txBody>
                  <a:tcPr/>
                </a:tc>
                <a:tc>
                  <a:txBody>
                    <a:bodyPr/>
                    <a:lstStyle/>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Law/Obedience</a:t>
                      </a: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Deut 4:12-13</a:t>
                      </a:r>
                    </a:p>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      5:2-3</a:t>
                      </a:r>
                      <a:endParaRPr lang="en-US" sz="27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a:txBody>
                    <a:bodyPr/>
                    <a:lstStyle/>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Promise/Faith</a:t>
                      </a:r>
                      <a:r>
                        <a:rPr lang="en-US" sz="2700" cap="none" spc="0" baseline="0" dirty="0" smtClean="0">
                          <a:ln w="18415" cmpd="sng">
                            <a:solidFill>
                              <a:srgbClr val="FFFFFF"/>
                            </a:solidFill>
                            <a:prstDash val="solid"/>
                          </a:ln>
                          <a:effectLst>
                            <a:outerShdw blurRad="63500" dir="3600000" algn="tl" rotWithShape="0">
                              <a:srgbClr val="000000">
                                <a:alpha val="70000"/>
                              </a:srgbClr>
                            </a:outerShdw>
                          </a:effectLst>
                        </a:rPr>
                        <a:t> </a:t>
                      </a:r>
                      <a:r>
                        <a:rPr lang="en-US" sz="2700" cap="none" spc="0" dirty="0" smtClean="0">
                          <a:ln w="18415" cmpd="sng">
                            <a:solidFill>
                              <a:srgbClr val="FFFFFF"/>
                            </a:solidFill>
                            <a:prstDash val="solid"/>
                          </a:ln>
                          <a:effectLst>
                            <a:outerShdw blurRad="63500" dir="3600000" algn="tl" rotWithShape="0">
                              <a:srgbClr val="000000">
                                <a:alpha val="70000"/>
                              </a:srgbClr>
                            </a:outerShdw>
                          </a:effectLst>
                        </a:rPr>
                        <a:t>Grace/Love</a:t>
                      </a:r>
                    </a:p>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Holy</a:t>
                      </a:r>
                      <a:r>
                        <a:rPr lang="en-US" sz="2700" cap="none" spc="0" baseline="0" dirty="0" smtClean="0">
                          <a:ln w="18415" cmpd="sng">
                            <a:solidFill>
                              <a:srgbClr val="FFFFFF"/>
                            </a:solidFill>
                            <a:prstDash val="solid"/>
                          </a:ln>
                          <a:effectLst>
                            <a:outerShdw blurRad="63500" dir="3600000" algn="tl" rotWithShape="0">
                              <a:srgbClr val="000000">
                                <a:alpha val="70000"/>
                              </a:srgbClr>
                            </a:outerShdw>
                          </a:effectLst>
                        </a:rPr>
                        <a:t> Spirit</a:t>
                      </a:r>
                    </a:p>
                    <a:p>
                      <a:pPr algn="ctr"/>
                      <a:endParaRPr lang="en-US" sz="2700" cap="none" spc="0" baseline="0" dirty="0" smtClean="0">
                        <a:ln w="18415" cmpd="sng">
                          <a:solidFill>
                            <a:srgbClr val="FFFFFF"/>
                          </a:solidFill>
                          <a:prstDash val="solid"/>
                        </a:ln>
                        <a:effectLst>
                          <a:outerShdw blurRad="63500" dir="3600000" algn="tl" rotWithShape="0">
                            <a:srgbClr val="000000">
                              <a:alpha val="70000"/>
                            </a:srgbClr>
                          </a:outerShdw>
                        </a:effectLst>
                      </a:endParaRPr>
                    </a:p>
                    <a:p>
                      <a:pPr algn="ctr"/>
                      <a:r>
                        <a:rPr lang="en-US" sz="2700" cap="none" spc="0" baseline="0" dirty="0" smtClean="0">
                          <a:ln w="18415" cmpd="sng">
                            <a:solidFill>
                              <a:srgbClr val="FFFFFF"/>
                            </a:solidFill>
                            <a:prstDash val="solid"/>
                          </a:ln>
                          <a:effectLst>
                            <a:outerShdw blurRad="63500" dir="3600000" algn="tl" rotWithShape="0">
                              <a:srgbClr val="000000">
                                <a:alpha val="70000"/>
                              </a:srgbClr>
                            </a:outerShdw>
                          </a:effectLst>
                        </a:rPr>
                        <a:t>Heb  8:7-9, 13</a:t>
                      </a:r>
                    </a:p>
                  </a:txBody>
                  <a:tcPr/>
                </a:tc>
              </a:tr>
              <a:tr h="3372582">
                <a:tc gridSpan="3">
                  <a:txBody>
                    <a:bodyPr/>
                    <a:lstStyle/>
                    <a:p>
                      <a:pPr marL="0" marR="0" lvl="0" indent="354013"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US" sz="800" b="0"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endParaRPr>
                    </a:p>
                    <a:p>
                      <a:pPr marL="0" indent="354013">
                        <a:buFont typeface="Arial" pitchFamily="34" charset="0"/>
                        <a:buChar char="•"/>
                      </a:pPr>
                      <a:endParaRPr lang="en-US" sz="1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marL="354013" indent="354013">
                        <a:buFont typeface="Arial" pitchFamily="34" charset="0"/>
                        <a:buChar char="•"/>
                        <a:tabLst>
                          <a:tab pos="4054475" algn="l"/>
                        </a:tabLst>
                      </a:pPr>
                      <a:r>
                        <a:rPr lang="en-US" sz="3200" cap="none" spc="0" dirty="0" smtClean="0">
                          <a:ln w="18415" cmpd="sng">
                            <a:solidFill>
                              <a:srgbClr val="FFFFFF"/>
                            </a:solidFill>
                            <a:prstDash val="solid"/>
                          </a:ln>
                          <a:effectLst>
                            <a:glow rad="139700">
                              <a:schemeClr val="bg1">
                                <a:alpha val="40000"/>
                              </a:schemeClr>
                            </a:glow>
                          </a:effectLst>
                        </a:rPr>
                        <a:t>Galatians 1:6-9          One Gospel</a:t>
                      </a:r>
                    </a:p>
                    <a:p>
                      <a:pPr marL="354013" indent="354013">
                        <a:buFont typeface="Arial" pitchFamily="34" charset="0"/>
                        <a:buChar char="•"/>
                      </a:pPr>
                      <a:endParaRPr lang="en-US" sz="3200" cap="none" spc="0" dirty="0" smtClean="0">
                        <a:ln w="18415" cmpd="sng">
                          <a:solidFill>
                            <a:srgbClr val="FFFFFF"/>
                          </a:solidFill>
                          <a:prstDash val="solid"/>
                        </a:ln>
                        <a:effectLst>
                          <a:glow rad="139700">
                            <a:schemeClr val="bg1">
                              <a:alpha val="40000"/>
                            </a:schemeClr>
                          </a:glow>
                        </a:effectLst>
                      </a:endParaRPr>
                    </a:p>
                    <a:p>
                      <a:pPr marL="354013" indent="354013">
                        <a:buFont typeface="Arial" pitchFamily="34" charset="0"/>
                        <a:buChar char="•"/>
                        <a:tabLst>
                          <a:tab pos="4054475" algn="l"/>
                        </a:tabLst>
                      </a:pPr>
                      <a:r>
                        <a:rPr lang="en-US" sz="3200" cap="none" spc="0" dirty="0" smtClean="0">
                          <a:ln w="18415" cmpd="sng">
                            <a:solidFill>
                              <a:srgbClr val="FFFFFF"/>
                            </a:solidFill>
                            <a:prstDash val="solid"/>
                          </a:ln>
                          <a:effectLst>
                            <a:glow rad="139700">
                              <a:schemeClr val="bg1">
                                <a:alpha val="40000"/>
                              </a:schemeClr>
                            </a:glow>
                          </a:effectLst>
                        </a:rPr>
                        <a:t>Hebrews 4:2               Same Gospel in OT and NT</a:t>
                      </a:r>
                    </a:p>
                    <a:p>
                      <a:pPr marL="354013" indent="354013">
                        <a:buFont typeface="Arial" pitchFamily="34" charset="0"/>
                        <a:buChar char="•"/>
                      </a:pPr>
                      <a:endParaRPr lang="en-US" sz="3200" b="0" cap="none" spc="0" dirty="0" smtClean="0">
                        <a:ln w="18415" cmpd="sng">
                          <a:solidFill>
                            <a:srgbClr val="FFFFFF"/>
                          </a:solidFill>
                          <a:prstDash val="solid"/>
                        </a:ln>
                        <a:solidFill>
                          <a:srgbClr val="FFFFFF"/>
                        </a:solidFill>
                        <a:effectLst>
                          <a:glow rad="139700">
                            <a:schemeClr val="bg1">
                              <a:alpha val="40000"/>
                            </a:schemeClr>
                          </a:glow>
                        </a:effectLst>
                      </a:endParaRPr>
                    </a:p>
                    <a:p>
                      <a:pPr marL="354013" indent="354013">
                        <a:buFont typeface="Arial" pitchFamily="34" charset="0"/>
                        <a:buChar char="•"/>
                      </a:pPr>
                      <a:r>
                        <a:rPr lang="en-US" sz="3200" b="0" cap="none" spc="0" dirty="0" smtClean="0">
                          <a:ln w="18415" cmpd="sng">
                            <a:solidFill>
                              <a:srgbClr val="FFFFFF"/>
                            </a:solidFill>
                            <a:prstDash val="solid"/>
                          </a:ln>
                          <a:solidFill>
                            <a:srgbClr val="FFFFFF"/>
                          </a:solidFill>
                          <a:effectLst>
                            <a:glow rad="139700">
                              <a:schemeClr val="bg1">
                                <a:alpha val="40000"/>
                              </a:schemeClr>
                            </a:glow>
                          </a:effectLst>
                        </a:rPr>
                        <a:t>Revelation 14:6         </a:t>
                      </a:r>
                      <a:r>
                        <a:rPr lang="en-US" sz="3200" b="0" cap="none" spc="0" baseline="0" dirty="0" smtClean="0">
                          <a:ln w="18415" cmpd="sng">
                            <a:solidFill>
                              <a:srgbClr val="FFFFFF"/>
                            </a:solidFill>
                            <a:prstDash val="solid"/>
                          </a:ln>
                          <a:solidFill>
                            <a:srgbClr val="FFFFFF"/>
                          </a:solidFill>
                          <a:effectLst>
                            <a:glow rad="139700">
                              <a:schemeClr val="bg1">
                                <a:alpha val="40000"/>
                              </a:schemeClr>
                            </a:glow>
                          </a:effectLst>
                        </a:rPr>
                        <a:t>Everlasting Gospel  to all</a:t>
                      </a:r>
                      <a:endParaRPr lang="en-US" sz="3200" b="0" cap="none" spc="0" dirty="0" smtClean="0">
                        <a:ln w="18415" cmpd="sng">
                          <a:solidFill>
                            <a:srgbClr val="FFFFFF"/>
                          </a:solidFill>
                          <a:prstDash val="solid"/>
                        </a:ln>
                        <a:solidFill>
                          <a:srgbClr val="FFFFFF"/>
                        </a:solidFill>
                        <a:effectLst>
                          <a:glow rad="139700">
                            <a:schemeClr val="bg1">
                              <a:alpha val="40000"/>
                            </a:schemeClr>
                          </a:glow>
                        </a:effectLst>
                      </a:endParaRPr>
                    </a:p>
                    <a:p>
                      <a:endParaRPr lang="en-US" sz="1900" b="0" cap="none" spc="0" dirty="0">
                        <a:ln w="18415" cmpd="sng">
                          <a:solidFill>
                            <a:srgbClr val="FFFFFF"/>
                          </a:solidFill>
                          <a:prstDash val="solid"/>
                        </a:ln>
                        <a:solidFill>
                          <a:srgbClr val="FFFFFF"/>
                        </a:solidFill>
                        <a:effectLst/>
                      </a:endParaRPr>
                    </a:p>
                  </a:txBody>
                  <a:tcPr/>
                </a:tc>
                <a:tc hMerge="1">
                  <a:txBody>
                    <a:bodyPr/>
                    <a:lstStyle/>
                    <a:p>
                      <a:endParaRPr lang="en-US" sz="19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hMerge="1">
                  <a:txBody>
                    <a:bodyPr/>
                    <a:lstStyle/>
                    <a:p>
                      <a:endParaRPr lang="en-US" sz="19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r>
            </a:tbl>
          </a:graphicData>
        </a:graphic>
      </p:graphicFrame>
    </p:spTree>
    <p:extLst>
      <p:ext uri="{BB962C8B-B14F-4D97-AF65-F5344CB8AC3E}">
        <p14:creationId xmlns:p14="http://schemas.microsoft.com/office/powerpoint/2010/main" val="1116577842"/>
      </p:ext>
    </p:extLst>
  </p:cSld>
  <p:clrMapOvr>
    <a:masterClrMapping/>
  </p:clrMapOvr>
  <p:transition>
    <p:fade/>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457200"/>
            <a:ext cx="8382000" cy="747897"/>
          </a:xfrm>
        </p:spPr>
        <p:txBody>
          <a:bodyPr/>
          <a:lstStyle/>
          <a:p>
            <a:pPr algn="ctr"/>
            <a:r>
              <a:rPr lang="en-US" sz="5400" dirty="0" smtClean="0"/>
              <a:t>Description of “Covenant”</a:t>
            </a:r>
            <a:endParaRPr lang="en-US" sz="5400" dirty="0"/>
          </a:p>
        </p:txBody>
      </p:sp>
      <p:sp>
        <p:nvSpPr>
          <p:cNvPr id="4" name="TextBox 3"/>
          <p:cNvSpPr txBox="1"/>
          <p:nvPr/>
        </p:nvSpPr>
        <p:spPr>
          <a:xfrm>
            <a:off x="533400" y="1324719"/>
            <a:ext cx="8382000" cy="1308050"/>
          </a:xfrm>
          <a:prstGeom prst="rect">
            <a:avLst/>
          </a:prstGeom>
          <a:noFill/>
        </p:spPr>
        <p:txBody>
          <a:bodyPr wrap="square" rtlCol="0">
            <a:spAutoFit/>
          </a:bodyPr>
          <a:lstStyle/>
          <a:p>
            <a:pPr marL="342900" indent="-342900">
              <a:buFontTx/>
              <a:buAutoNum type="arabicPeriod"/>
            </a:pPr>
            <a:r>
              <a:rPr lang="en-US" sz="4000" dirty="0">
                <a:solidFill>
                  <a:srgbClr val="FFDF79"/>
                </a:solidFill>
              </a:rPr>
              <a:t> </a:t>
            </a:r>
            <a:r>
              <a:rPr lang="en-US" sz="4000" u="sng" dirty="0">
                <a:solidFill>
                  <a:srgbClr val="FFDF79"/>
                </a:solidFill>
              </a:rPr>
              <a:t>L</a:t>
            </a:r>
            <a:r>
              <a:rPr lang="en-US" sz="4000" dirty="0">
                <a:solidFill>
                  <a:srgbClr val="FFDF79"/>
                </a:solidFill>
              </a:rPr>
              <a:t>egal</a:t>
            </a:r>
            <a:endParaRPr lang="en-US" sz="1000" dirty="0">
              <a:solidFill>
                <a:srgbClr val="FFDF79"/>
              </a:solidFill>
            </a:endParaRPr>
          </a:p>
          <a:p>
            <a:pPr marL="515938" indent="-515938"/>
            <a:r>
              <a:rPr lang="en-US" sz="1000" dirty="0">
                <a:solidFill>
                  <a:srgbClr val="FFDF79"/>
                </a:solidFill>
              </a:rPr>
              <a:t>	</a:t>
            </a:r>
            <a:r>
              <a:rPr lang="en-US" sz="2900" dirty="0">
                <a:solidFill>
                  <a:srgbClr val="FFDF79"/>
                </a:solidFill>
              </a:rPr>
              <a:t>Gal 3:15; Heb 7:22; 9:15-18</a:t>
            </a:r>
            <a:endParaRPr lang="en-US" sz="1000" dirty="0">
              <a:solidFill>
                <a:srgbClr val="FFDF79"/>
              </a:solidFill>
            </a:endParaRPr>
          </a:p>
          <a:p>
            <a:pPr marL="515938" indent="-515938"/>
            <a:r>
              <a:rPr lang="en-US" sz="1000" dirty="0">
                <a:solidFill>
                  <a:srgbClr val="FFDF79"/>
                </a:solidFill>
              </a:rPr>
              <a:t>	</a:t>
            </a:r>
            <a:endParaRPr lang="en-US" sz="2900" dirty="0">
              <a:solidFill>
                <a:srgbClr val="FFFFFF"/>
              </a:solidFill>
            </a:endParaRPr>
          </a:p>
        </p:txBody>
      </p:sp>
    </p:spTree>
    <p:extLst>
      <p:ext uri="{BB962C8B-B14F-4D97-AF65-F5344CB8AC3E}">
        <p14:creationId xmlns:p14="http://schemas.microsoft.com/office/powerpoint/2010/main" val="2442194559"/>
      </p:ext>
    </p:extLst>
  </p:cSld>
  <p:clrMapOvr>
    <a:masterClrMapping/>
  </p:clrMapOvr>
  <p:transition>
    <p:fade/>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382000" cy="664797"/>
          </a:xfrm>
        </p:spPr>
        <p:txBody>
          <a:bodyPr/>
          <a:lstStyle/>
          <a:p>
            <a:pPr algn="ctr"/>
            <a:r>
              <a:rPr lang="en-US" dirty="0" smtClean="0"/>
              <a:t>Original Terms</a:t>
            </a:r>
            <a:endParaRPr lang="en-US" dirty="0"/>
          </a:p>
        </p:txBody>
      </p:sp>
      <p:sp>
        <p:nvSpPr>
          <p:cNvPr id="3" name="Content Placeholder 2"/>
          <p:cNvSpPr>
            <a:spLocks noGrp="1"/>
          </p:cNvSpPr>
          <p:nvPr>
            <p:ph idx="1"/>
          </p:nvPr>
        </p:nvSpPr>
        <p:spPr>
          <a:xfrm>
            <a:off x="381000" y="1673828"/>
            <a:ext cx="8382000" cy="2068259"/>
          </a:xfrm>
        </p:spPr>
        <p:txBody>
          <a:bodyPr/>
          <a:lstStyle/>
          <a:p>
            <a:r>
              <a:rPr lang="en-US" i="1" dirty="0" err="1" smtClean="0"/>
              <a:t>Bereeth</a:t>
            </a:r>
            <a:r>
              <a:rPr lang="en-US" dirty="0" smtClean="0"/>
              <a:t> (Heb) – To “cut” a pact/agreement</a:t>
            </a:r>
          </a:p>
          <a:p>
            <a:endParaRPr lang="en-US" dirty="0" smtClean="0"/>
          </a:p>
          <a:p>
            <a:r>
              <a:rPr lang="en-US" dirty="0" err="1" smtClean="0"/>
              <a:t>Syntheke</a:t>
            </a:r>
            <a:r>
              <a:rPr lang="en-US" dirty="0" smtClean="0"/>
              <a:t> (Gk) – Negotiated agreement </a:t>
            </a:r>
          </a:p>
          <a:p>
            <a:r>
              <a:rPr lang="en-US" dirty="0" err="1" smtClean="0"/>
              <a:t>Diatheke</a:t>
            </a:r>
            <a:r>
              <a:rPr lang="en-US" dirty="0" smtClean="0"/>
              <a:t> (Gk) – Testament, Will</a:t>
            </a:r>
            <a:endParaRPr lang="en-US" dirty="0"/>
          </a:p>
        </p:txBody>
      </p:sp>
    </p:spTree>
    <p:extLst>
      <p:ext uri="{BB962C8B-B14F-4D97-AF65-F5344CB8AC3E}">
        <p14:creationId xmlns:p14="http://schemas.microsoft.com/office/powerpoint/2010/main" val="403747996"/>
      </p:ext>
    </p:extLst>
  </p:cSld>
  <p:clrMapOvr>
    <a:masterClrMapping/>
  </p:clrMapOvr>
  <p:transition>
    <p:fade/>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
            <a:ext cx="8382000" cy="1196752"/>
          </a:xfrm>
        </p:spPr>
        <p:txBody>
          <a:bodyPr>
            <a:norm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b="1" dirty="0" smtClean="0">
                <a:ln>
                  <a:prstDash val="solid"/>
                </a:ln>
                <a:solidFill>
                  <a:srgbClr val="D3B6E8"/>
                </a:solidFill>
                <a:effectLst>
                  <a:outerShdw blurRad="88000" dist="50800" dir="5040000" algn="tl">
                    <a:schemeClr val="accent4">
                      <a:tint val="80000"/>
                      <a:satMod val="250000"/>
                      <a:alpha val="45000"/>
                    </a:schemeClr>
                  </a:outerShdw>
                </a:effectLst>
              </a:rPr>
              <a:t>Legal Covenant</a:t>
            </a:r>
            <a:endParaRPr lang="en-US" b="1" dirty="0">
              <a:ln>
                <a:prstDash val="solid"/>
              </a:ln>
              <a:solidFill>
                <a:srgbClr val="D3B6E8"/>
              </a:solidFill>
              <a:effectLst>
                <a:outerShdw blurRad="88000" dist="50800" dir="5040000" algn="tl">
                  <a:schemeClr val="accent4">
                    <a:tint val="80000"/>
                    <a:satMod val="250000"/>
                    <a:alpha val="45000"/>
                  </a:schemeClr>
                </a:outerShdw>
              </a:effectLst>
            </a:endParaRPr>
          </a:p>
        </p:txBody>
      </p:sp>
      <p:sp>
        <p:nvSpPr>
          <p:cNvPr id="3" name="Content Placeholder 2"/>
          <p:cNvSpPr>
            <a:spLocks noGrp="1"/>
          </p:cNvSpPr>
          <p:nvPr>
            <p:ph idx="1"/>
          </p:nvPr>
        </p:nvSpPr>
        <p:spPr>
          <a:xfrm>
            <a:off x="381000" y="990600"/>
            <a:ext cx="8458200" cy="2985779"/>
          </a:xfrm>
        </p:spPr>
        <p:txBody>
          <a:bodyPr>
            <a:noAutofit/>
          </a:bodyPr>
          <a:lstStyle/>
          <a:p>
            <a:pPr marL="0" indent="0">
              <a:buNone/>
            </a:pPr>
            <a:r>
              <a:rPr lang="en-US" sz="2800" dirty="0" smtClean="0">
                <a:ln w="18415" cmpd="sng">
                  <a:solidFill>
                    <a:srgbClr val="FFFFFF"/>
                  </a:solidFill>
                  <a:prstDash val="solid"/>
                </a:ln>
                <a:solidFill>
                  <a:srgbClr val="FFFFFF"/>
                </a:solidFill>
                <a:effectLst>
                  <a:outerShdw blurRad="38100" dist="38100" dir="2700000" algn="tl">
                    <a:srgbClr val="000000">
                      <a:alpha val="43137"/>
                    </a:srgbClr>
                  </a:outerShdw>
                </a:effectLst>
              </a:rPr>
              <a:t>“</a:t>
            </a:r>
            <a:r>
              <a:rPr lang="en-US" sz="2800" dirty="0" smtClean="0">
                <a:effectLst>
                  <a:outerShdw blurRad="38100" dist="38100" dir="2700000" algn="tl">
                    <a:srgbClr val="000000">
                      <a:alpha val="43137"/>
                    </a:srgbClr>
                  </a:outerShdw>
                </a:effectLst>
              </a:rPr>
              <a:t>For this reason Christ is the mediator of a new covenant, that those who are called may receive the promised eternal inheritance—now that he has died as a ransom to set them free from the sins committed under the first covenant.  </a:t>
            </a:r>
            <a:r>
              <a:rPr lang="en-US" sz="2800" baseline="30000" dirty="0" smtClean="0">
                <a:effectLst>
                  <a:outerShdw blurRad="38100" dist="38100" dir="2700000" algn="tl">
                    <a:srgbClr val="000000">
                      <a:alpha val="43137"/>
                    </a:srgbClr>
                  </a:outerShdw>
                </a:effectLst>
              </a:rPr>
              <a:t>16</a:t>
            </a:r>
            <a:r>
              <a:rPr lang="en-US" sz="2800" dirty="0" smtClean="0">
                <a:effectLst>
                  <a:outerShdw blurRad="38100" dist="38100" dir="2700000" algn="tl">
                    <a:srgbClr val="000000">
                      <a:alpha val="43137"/>
                    </a:srgbClr>
                  </a:outerShdw>
                </a:effectLst>
              </a:rPr>
              <a:t> In the case of a will, it is necessary to prove the death of the one who made it, </a:t>
            </a:r>
            <a:r>
              <a:rPr lang="en-US" sz="2800" baseline="30000" dirty="0" smtClean="0">
                <a:effectLst>
                  <a:outerShdw blurRad="38100" dist="38100" dir="2700000" algn="tl">
                    <a:srgbClr val="000000">
                      <a:alpha val="43137"/>
                    </a:srgbClr>
                  </a:outerShdw>
                </a:effectLst>
              </a:rPr>
              <a:t>17</a:t>
            </a:r>
            <a:r>
              <a:rPr lang="en-US" sz="2800" dirty="0" smtClean="0">
                <a:effectLst>
                  <a:outerShdw blurRad="38100" dist="38100" dir="2700000" algn="tl">
                    <a:srgbClr val="000000">
                      <a:alpha val="43137"/>
                    </a:srgbClr>
                  </a:outerShdw>
                </a:effectLst>
              </a:rPr>
              <a:t> because a will is in force only when somebody has died; it never takes effect while the one who made it is living. </a:t>
            </a:r>
            <a:r>
              <a:rPr lang="en-US" sz="2800" baseline="30000" dirty="0" smtClean="0">
                <a:effectLst>
                  <a:outerShdw blurRad="38100" dist="38100" dir="2700000" algn="tl">
                    <a:srgbClr val="000000">
                      <a:alpha val="43137"/>
                    </a:srgbClr>
                  </a:outerShdw>
                </a:effectLst>
              </a:rPr>
              <a:t>18</a:t>
            </a:r>
            <a:r>
              <a:rPr lang="en-US" sz="2800" dirty="0" smtClean="0">
                <a:effectLst>
                  <a:outerShdw blurRad="38100" dist="38100" dir="2700000" algn="tl">
                    <a:srgbClr val="000000">
                      <a:alpha val="43137"/>
                    </a:srgbClr>
                  </a:outerShdw>
                </a:effectLst>
              </a:rPr>
              <a:t> This is why even the first covenant was not put into effect without blood.</a:t>
            </a:r>
            <a:r>
              <a:rPr lang="en-US" sz="2800" dirty="0" smtClean="0">
                <a:ln w="18415" cmpd="sng">
                  <a:solidFill>
                    <a:srgbClr val="FFFFFF"/>
                  </a:solidFill>
                  <a:prstDash val="solid"/>
                </a:ln>
                <a:solidFill>
                  <a:srgbClr val="FFFFFF"/>
                </a:solidFill>
                <a:effectLst>
                  <a:outerShdw blurRad="38100" dist="38100" dir="2700000" algn="tl">
                    <a:srgbClr val="000000">
                      <a:alpha val="43137"/>
                    </a:srgbClr>
                  </a:outerShdw>
                </a:effectLst>
              </a:rPr>
              <a:t>” 				  	Heb 9:15-18</a:t>
            </a:r>
          </a:p>
          <a:p>
            <a:pPr marL="0" indent="0">
              <a:buNone/>
            </a:pPr>
            <a:endParaRPr lang="en-US" sz="2800" dirty="0" smtClean="0">
              <a:ln w="18415" cmpd="sng">
                <a:solidFill>
                  <a:srgbClr val="FFFFFF"/>
                </a:solidFill>
                <a:prstDash val="solid"/>
              </a:ln>
              <a:solidFill>
                <a:srgbClr val="FFFFFF"/>
              </a:solidFill>
              <a:effectLst>
                <a:outerShdw blurRad="38100" dist="38100" dir="2700000" algn="tl">
                  <a:srgbClr val="000000">
                    <a:alpha val="43137"/>
                  </a:srgbClr>
                </a:outerShdw>
              </a:effectLst>
            </a:endParaRPr>
          </a:p>
        </p:txBody>
      </p:sp>
      <p:cxnSp>
        <p:nvCxnSpPr>
          <p:cNvPr id="4" name="Straight Connector 3"/>
          <p:cNvCxnSpPr/>
          <p:nvPr/>
        </p:nvCxnSpPr>
        <p:spPr>
          <a:xfrm>
            <a:off x="5562600" y="3124200"/>
            <a:ext cx="8382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457200" y="4038600"/>
            <a:ext cx="64770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57200" y="1905000"/>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400800" y="1447800"/>
            <a:ext cx="8382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8305800" y="3581400"/>
            <a:ext cx="3048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592153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5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ipe(left)">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wipe(left)">
                                      <p:cBhvr>
                                        <p:cTn id="21" dur="250"/>
                                        <p:tgtEl>
                                          <p:spTgt spid="10"/>
                                        </p:tgtEl>
                                      </p:cBhvr>
                                    </p:animEffect>
                                  </p:childTnLst>
                                </p:cTn>
                              </p:par>
                            </p:childTnLst>
                          </p:cTn>
                        </p:par>
                        <p:par>
                          <p:cTn id="22" fill="hold">
                            <p:stCondLst>
                              <p:cond delay="250"/>
                            </p:stCondLst>
                            <p:childTnLst>
                              <p:par>
                                <p:cTn id="23" presetID="22" presetClass="entr" presetSubtype="8"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ipe(left)">
                                      <p:cBhvr>
                                        <p:cTn id="25" dur="1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836713"/>
            <a:ext cx="8295456" cy="2287487"/>
          </a:xfrm>
          <a:noFill/>
        </p:spPr>
        <p:txBody>
          <a:bodyPr>
            <a:noAutofit/>
          </a:bodyPr>
          <a:lstStyle/>
          <a:p>
            <a:pPr marL="0" indent="0">
              <a:buNone/>
            </a:pPr>
            <a:r>
              <a:rPr lang="en-US" sz="2800" dirty="0" smtClean="0">
                <a:effectLst>
                  <a:outerShdw blurRad="38100" dist="38100" dir="2700000" algn="tl">
                    <a:srgbClr val="000000">
                      <a:alpha val="43137"/>
                    </a:srgbClr>
                  </a:outerShdw>
                </a:effectLst>
              </a:rPr>
              <a:t>“</a:t>
            </a:r>
            <a:r>
              <a:rPr lang="en-US" sz="2800" baseline="30000" dirty="0" smtClean="0">
                <a:effectLst>
                  <a:outerShdw blurRad="38100" dist="38100" dir="2700000" algn="tl">
                    <a:srgbClr val="000000">
                      <a:alpha val="43137"/>
                    </a:srgbClr>
                  </a:outerShdw>
                </a:effectLst>
              </a:rPr>
              <a:t>12</a:t>
            </a:r>
            <a:r>
              <a:rPr lang="en-US" sz="2800" dirty="0" smtClean="0">
                <a:effectLst>
                  <a:outerShdw blurRad="38100" dist="38100" dir="2700000" algn="tl">
                    <a:srgbClr val="000000">
                      <a:alpha val="43137"/>
                    </a:srgbClr>
                  </a:outerShdw>
                </a:effectLst>
              </a:rPr>
              <a:t> Then </a:t>
            </a:r>
            <a:r>
              <a:rPr lang="en-US" sz="2800" dirty="0">
                <a:effectLst>
                  <a:outerShdw blurRad="38100" dist="38100" dir="2700000" algn="tl">
                    <a:srgbClr val="000000">
                      <a:alpha val="43137"/>
                    </a:srgbClr>
                  </a:outerShdw>
                </a:effectLst>
              </a:rPr>
              <a:t>the LORD spoke to you out of the fire. You heard the sound of words but saw no form; there was only a voice. </a:t>
            </a:r>
            <a:r>
              <a:rPr lang="en-US" sz="2800" baseline="30000" dirty="0">
                <a:effectLst>
                  <a:outerShdw blurRad="38100" dist="38100" dir="2700000" algn="tl">
                    <a:srgbClr val="000000">
                      <a:alpha val="43137"/>
                    </a:srgbClr>
                  </a:outerShdw>
                </a:effectLst>
              </a:rPr>
              <a:t>13</a:t>
            </a:r>
            <a:r>
              <a:rPr lang="en-US" sz="2800" dirty="0">
                <a:effectLst>
                  <a:outerShdw blurRad="38100" dist="38100" dir="2700000" algn="tl">
                    <a:srgbClr val="000000">
                      <a:alpha val="43137"/>
                    </a:srgbClr>
                  </a:outerShdw>
                </a:effectLst>
              </a:rPr>
              <a:t> He declared to you his covenant, the Ten Commandments, which he commanded you to follow and then wrote them on two stone tablets</a:t>
            </a:r>
            <a:r>
              <a:rPr lang="en-US" sz="2800" dirty="0" smtClean="0">
                <a:effectLst>
                  <a:outerShdw blurRad="38100" dist="38100" dir="2700000" algn="tl">
                    <a:srgbClr val="000000">
                      <a:alpha val="43137"/>
                    </a:srgbClr>
                  </a:outerShdw>
                </a:effectLst>
              </a:rPr>
              <a:t>.”</a:t>
            </a:r>
            <a:r>
              <a:rPr lang="en-US" sz="2800" dirty="0" smtClean="0">
                <a:ln w="18415" cmpd="sng">
                  <a:solidFill>
                    <a:srgbClr val="FFFFFF"/>
                  </a:solidFill>
                  <a:prstDash val="solid"/>
                </a:ln>
                <a:solidFill>
                  <a:srgbClr val="FFFFFF"/>
                </a:solidFill>
                <a:effectLst>
                  <a:outerShdw blurRad="38100" dist="38100" dir="2700000" algn="tl">
                    <a:srgbClr val="000000">
                      <a:alpha val="43137"/>
                    </a:srgbClr>
                  </a:outerShdw>
                </a:effectLst>
              </a:rPr>
              <a:t> 	                           					    Deuteronomy 4:12-13 </a:t>
            </a:r>
            <a:endParaRPr lang="en-US" sz="2800" dirty="0">
              <a:ln w="18415" cmpd="sng">
                <a:solidFill>
                  <a:srgbClr val="FFFFFF"/>
                </a:solidFill>
                <a:prstDash val="solid"/>
              </a:ln>
              <a:solidFill>
                <a:srgbClr val="FFFFFF"/>
              </a:solidFill>
              <a:effectLst>
                <a:outerShdw blurRad="38100" dist="38100" dir="2700000" algn="tl">
                  <a:srgbClr val="000000">
                    <a:alpha val="43137"/>
                  </a:srgbClr>
                </a:outerShdw>
              </a:effectLst>
            </a:endParaRPr>
          </a:p>
        </p:txBody>
      </p:sp>
      <p:sp>
        <p:nvSpPr>
          <p:cNvPr id="5" name="TextBox 4"/>
          <p:cNvSpPr txBox="1"/>
          <p:nvPr/>
        </p:nvSpPr>
        <p:spPr>
          <a:xfrm>
            <a:off x="1835696" y="0"/>
            <a:ext cx="5976664" cy="707886"/>
          </a:xfrm>
          <a:prstGeom prst="rect">
            <a:avLst/>
          </a:prstGeom>
          <a:noFill/>
        </p:spPr>
        <p:txBody>
          <a:bodyPr wrap="square" rtlCol="0">
            <a:spAutoFit/>
          </a:bodyPr>
          <a:lstStyle/>
          <a:p>
            <a:pPr algn="ctr"/>
            <a:r>
              <a:rPr lang="en-US" sz="4000" b="1" dirty="0">
                <a:ln>
                  <a:prstDash val="solid"/>
                </a:ln>
                <a:solidFill>
                  <a:srgbClr val="D3B6E8"/>
                </a:solidFill>
                <a:effectLst>
                  <a:outerShdw blurRad="88000" dist="50800" dir="5040000" algn="tl">
                    <a:srgbClr val="8064A2">
                      <a:tint val="80000"/>
                      <a:satMod val="250000"/>
                      <a:alpha val="45000"/>
                    </a:srgbClr>
                  </a:outerShdw>
                </a:effectLst>
              </a:rPr>
              <a:t>Mosaic/Sinai Covenant</a:t>
            </a:r>
          </a:p>
        </p:txBody>
      </p:sp>
      <p:sp>
        <p:nvSpPr>
          <p:cNvPr id="4" name="TextBox 3"/>
          <p:cNvSpPr txBox="1"/>
          <p:nvPr/>
        </p:nvSpPr>
        <p:spPr>
          <a:xfrm>
            <a:off x="457200" y="3663077"/>
            <a:ext cx="8305800" cy="3108543"/>
          </a:xfrm>
          <a:prstGeom prst="rect">
            <a:avLst/>
          </a:prstGeom>
          <a:noFill/>
        </p:spPr>
        <p:txBody>
          <a:bodyPr wrap="square" rtlCol="0">
            <a:spAutoFit/>
          </a:bodyPr>
          <a:lstStyle/>
          <a:p>
            <a:r>
              <a:rPr lang="en-US" sz="2800" dirty="0">
                <a:solidFill>
                  <a:prstClr val="white"/>
                </a:solidFill>
                <a:effectLst>
                  <a:outerShdw blurRad="38100" dist="38100" dir="2700000" algn="tl">
                    <a:srgbClr val="000000">
                      <a:alpha val="43137"/>
                    </a:srgbClr>
                  </a:outerShdw>
                </a:effectLst>
              </a:rPr>
              <a:t>“</a:t>
            </a:r>
            <a:r>
              <a:rPr lang="en-US" sz="2800" baseline="30000" dirty="0">
                <a:solidFill>
                  <a:prstClr val="white"/>
                </a:solidFill>
                <a:effectLst>
                  <a:outerShdw blurRad="38100" dist="38100" dir="2700000" algn="tl">
                    <a:srgbClr val="000000">
                      <a:alpha val="43137"/>
                    </a:srgbClr>
                  </a:outerShdw>
                </a:effectLst>
              </a:rPr>
              <a:t>2</a:t>
            </a:r>
            <a:r>
              <a:rPr lang="en-US" sz="2800" dirty="0">
                <a:solidFill>
                  <a:prstClr val="white"/>
                </a:solidFill>
                <a:effectLst>
                  <a:outerShdw blurRad="38100" dist="38100" dir="2700000" algn="tl">
                    <a:srgbClr val="000000">
                      <a:alpha val="43137"/>
                    </a:srgbClr>
                  </a:outerShdw>
                </a:effectLst>
              </a:rPr>
              <a:t> The LORD our God made a covenant with us at </a:t>
            </a:r>
            <a:r>
              <a:rPr lang="en-US" sz="2800" dirty="0" err="1">
                <a:solidFill>
                  <a:prstClr val="white"/>
                </a:solidFill>
                <a:effectLst>
                  <a:outerShdw blurRad="38100" dist="38100" dir="2700000" algn="tl">
                    <a:srgbClr val="000000">
                      <a:alpha val="43137"/>
                    </a:srgbClr>
                  </a:outerShdw>
                </a:effectLst>
              </a:rPr>
              <a:t>Horeb</a:t>
            </a:r>
            <a:r>
              <a:rPr lang="en-US" sz="2800" dirty="0">
                <a:solidFill>
                  <a:prstClr val="white"/>
                </a:solidFill>
                <a:effectLst>
                  <a:outerShdw blurRad="38100" dist="38100" dir="2700000" algn="tl">
                    <a:srgbClr val="000000">
                      <a:alpha val="43137"/>
                    </a:srgbClr>
                  </a:outerShdw>
                </a:effectLst>
              </a:rPr>
              <a:t>. </a:t>
            </a:r>
            <a:r>
              <a:rPr lang="en-US" sz="2800" baseline="30000" dirty="0">
                <a:solidFill>
                  <a:prstClr val="white"/>
                </a:solidFill>
                <a:effectLst>
                  <a:outerShdw blurRad="38100" dist="38100" dir="2700000" algn="tl">
                    <a:srgbClr val="000000">
                      <a:alpha val="43137"/>
                    </a:srgbClr>
                  </a:outerShdw>
                </a:effectLst>
              </a:rPr>
              <a:t>3</a:t>
            </a:r>
            <a:r>
              <a:rPr lang="en-US" sz="2800" dirty="0">
                <a:solidFill>
                  <a:prstClr val="white"/>
                </a:solidFill>
                <a:effectLst>
                  <a:outerShdw blurRad="38100" dist="38100" dir="2700000" algn="tl">
                    <a:srgbClr val="000000">
                      <a:alpha val="43137"/>
                    </a:srgbClr>
                  </a:outerShdw>
                </a:effectLst>
              </a:rPr>
              <a:t> It was not with our ancestors that the LORD made this covenant, but with us, with all of us who are alive here today.” </a:t>
            </a:r>
            <a:r>
              <a:rPr lang="en-US" sz="2800" dirty="0">
                <a:ln w="18415" cmpd="sng">
                  <a:solidFill>
                    <a:srgbClr val="FFFFFF"/>
                  </a:solidFill>
                  <a:prstDash val="solid"/>
                </a:ln>
                <a:solidFill>
                  <a:prstClr val="white"/>
                </a:solidFill>
                <a:effectLst>
                  <a:outerShdw blurRad="38100" dist="38100" dir="2700000" algn="tl">
                    <a:srgbClr val="000000">
                      <a:alpha val="43137"/>
                    </a:srgbClr>
                  </a:outerShdw>
                </a:effectLst>
              </a:rPr>
              <a:t>    		         Deuteronomy 5:2-3									</a:t>
            </a:r>
          </a:p>
          <a:p>
            <a:pPr algn="r"/>
            <a:r>
              <a:rPr lang="en-US" sz="2800" dirty="0">
                <a:ln w="18415" cmpd="sng">
                  <a:solidFill>
                    <a:srgbClr val="FFFFFF"/>
                  </a:solidFill>
                  <a:prstDash val="solid"/>
                </a:ln>
                <a:solidFill>
                  <a:prstClr val="white"/>
                </a:solidFill>
                <a:effectLst>
                  <a:outerShdw blurRad="38100" dist="38100" dir="2700000" algn="tl">
                    <a:srgbClr val="000000">
                      <a:alpha val="43137"/>
                    </a:srgbClr>
                  </a:outerShdw>
                </a:effectLst>
              </a:rPr>
              <a:t> </a:t>
            </a:r>
            <a:endParaRPr lang="en-US" sz="2800" dirty="0">
              <a:solidFill>
                <a:prstClr val="white"/>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1270672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
            <a:ext cx="8382000" cy="1196752"/>
          </a:xfrm>
        </p:spPr>
        <p:txBody>
          <a:bodyPr>
            <a:norm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b="1" dirty="0" smtClean="0">
                <a:ln>
                  <a:prstDash val="solid"/>
                </a:ln>
                <a:solidFill>
                  <a:srgbClr val="D3B6E8"/>
                </a:solidFill>
                <a:effectLst>
                  <a:outerShdw blurRad="88000" dist="50800" dir="5040000" algn="tl">
                    <a:schemeClr val="accent4">
                      <a:tint val="80000"/>
                      <a:satMod val="250000"/>
                      <a:alpha val="45000"/>
                    </a:schemeClr>
                  </a:outerShdw>
                </a:effectLst>
              </a:rPr>
              <a:t>Legal Covenant</a:t>
            </a:r>
            <a:endParaRPr lang="en-US" b="1" dirty="0">
              <a:ln>
                <a:prstDash val="solid"/>
              </a:ln>
              <a:solidFill>
                <a:srgbClr val="D3B6E8"/>
              </a:solidFill>
              <a:effectLst>
                <a:outerShdw blurRad="88000" dist="50800" dir="5040000" algn="tl">
                  <a:schemeClr val="accent4">
                    <a:tint val="80000"/>
                    <a:satMod val="250000"/>
                    <a:alpha val="45000"/>
                  </a:schemeClr>
                </a:outerShdw>
              </a:effectLst>
            </a:endParaRPr>
          </a:p>
        </p:txBody>
      </p:sp>
      <p:sp>
        <p:nvSpPr>
          <p:cNvPr id="3" name="Content Placeholder 2"/>
          <p:cNvSpPr>
            <a:spLocks noGrp="1"/>
          </p:cNvSpPr>
          <p:nvPr>
            <p:ph idx="1"/>
          </p:nvPr>
        </p:nvSpPr>
        <p:spPr>
          <a:xfrm>
            <a:off x="381000" y="990600"/>
            <a:ext cx="8458200" cy="2985779"/>
          </a:xfrm>
        </p:spPr>
        <p:txBody>
          <a:bodyPr>
            <a:noAutofit/>
          </a:bodyPr>
          <a:lstStyle/>
          <a:p>
            <a:pPr marL="0" indent="0">
              <a:buNone/>
            </a:pPr>
            <a:r>
              <a:rPr lang="en-US" sz="2800" dirty="0" smtClean="0"/>
              <a:t>“Because </a:t>
            </a:r>
            <a:r>
              <a:rPr lang="en-US" sz="2800" dirty="0"/>
              <a:t>of this oath, Jesus has become the </a:t>
            </a:r>
            <a:r>
              <a:rPr lang="en-US" sz="2800" i="1" dirty="0"/>
              <a:t>guarantor</a:t>
            </a:r>
            <a:r>
              <a:rPr lang="en-US" sz="2800" dirty="0"/>
              <a:t> of a better covenant</a:t>
            </a:r>
            <a:r>
              <a:rPr lang="en-US" sz="2800" dirty="0" smtClean="0"/>
              <a:t>.”</a:t>
            </a:r>
            <a:r>
              <a:rPr lang="en-US" sz="2800" dirty="0" smtClean="0">
                <a:ln w="18415" cmpd="sng">
                  <a:solidFill>
                    <a:srgbClr val="FFFFFF"/>
                  </a:solidFill>
                  <a:prstDash val="solid"/>
                </a:ln>
                <a:solidFill>
                  <a:srgbClr val="FFFFFF"/>
                </a:solidFill>
                <a:effectLst>
                  <a:outerShdw blurRad="38100" dist="38100" dir="2700000" algn="tl">
                    <a:srgbClr val="000000">
                      <a:alpha val="43137"/>
                    </a:srgbClr>
                  </a:outerShdw>
                </a:effectLst>
              </a:rPr>
              <a:t> 			  	      Heb 7:22</a:t>
            </a:r>
          </a:p>
          <a:p>
            <a:pPr marL="0" indent="0">
              <a:buNone/>
            </a:pPr>
            <a:endParaRPr lang="en-US" sz="2800" dirty="0" smtClean="0">
              <a:ln w="18415" cmpd="sng">
                <a:solidFill>
                  <a:srgbClr val="FFFFFF"/>
                </a:solidFill>
                <a:prstDash val="solid"/>
              </a:ln>
              <a:solidFill>
                <a:srgbClr val="FFFFFF"/>
              </a:solidFill>
              <a:effectLst>
                <a:outerShdw blurRad="38100" dist="38100" dir="2700000" algn="tl">
                  <a:srgbClr val="000000">
                    <a:alpha val="43137"/>
                  </a:srgbClr>
                </a:outerShdw>
              </a:effectLst>
            </a:endParaRPr>
          </a:p>
          <a:p>
            <a:pPr marL="0" indent="0">
              <a:buNone/>
            </a:pPr>
            <a:endParaRPr lang="en-US" sz="2800" dirty="0" smtClean="0">
              <a:ln w="18415" cmpd="sng">
                <a:solidFill>
                  <a:srgbClr val="FFFFFF"/>
                </a:solidFill>
                <a:prstDash val="solid"/>
              </a:ln>
              <a:solidFill>
                <a:srgbClr val="FFFFFF"/>
              </a:solidFill>
              <a:effectLst>
                <a:outerShdw blurRad="38100" dist="38100" dir="2700000" algn="tl">
                  <a:srgbClr val="000000">
                    <a:alpha val="43137"/>
                  </a:srgbClr>
                </a:outerShdw>
              </a:effectLst>
            </a:endParaRPr>
          </a:p>
        </p:txBody>
      </p:sp>
      <p:cxnSp>
        <p:nvCxnSpPr>
          <p:cNvPr id="4" name="Straight Connector 3"/>
          <p:cNvCxnSpPr/>
          <p:nvPr/>
        </p:nvCxnSpPr>
        <p:spPr>
          <a:xfrm>
            <a:off x="6858000" y="1447800"/>
            <a:ext cx="15240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87500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
            <a:ext cx="8382000" cy="1196752"/>
          </a:xfrm>
        </p:spPr>
        <p:txBody>
          <a:bodyPr>
            <a:norm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b="1" dirty="0" smtClean="0">
                <a:ln>
                  <a:prstDash val="solid"/>
                </a:ln>
                <a:solidFill>
                  <a:srgbClr val="D3B6E8"/>
                </a:solidFill>
                <a:effectLst>
                  <a:outerShdw blurRad="88000" dist="50800" dir="5040000" algn="tl">
                    <a:schemeClr val="accent4">
                      <a:tint val="80000"/>
                      <a:satMod val="250000"/>
                      <a:alpha val="45000"/>
                    </a:schemeClr>
                  </a:outerShdw>
                </a:effectLst>
              </a:rPr>
              <a:t>Legal Covenant</a:t>
            </a:r>
            <a:endParaRPr lang="en-US" b="1" dirty="0">
              <a:ln>
                <a:prstDash val="solid"/>
              </a:ln>
              <a:solidFill>
                <a:srgbClr val="D3B6E8"/>
              </a:solidFill>
              <a:effectLst>
                <a:outerShdw blurRad="88000" dist="50800" dir="5040000" algn="tl">
                  <a:schemeClr val="accent4">
                    <a:tint val="80000"/>
                    <a:satMod val="250000"/>
                    <a:alpha val="45000"/>
                  </a:schemeClr>
                </a:outerShdw>
              </a:effectLst>
            </a:endParaRPr>
          </a:p>
        </p:txBody>
      </p:sp>
      <p:sp>
        <p:nvSpPr>
          <p:cNvPr id="3" name="Content Placeholder 2"/>
          <p:cNvSpPr>
            <a:spLocks noGrp="1"/>
          </p:cNvSpPr>
          <p:nvPr>
            <p:ph idx="1"/>
          </p:nvPr>
        </p:nvSpPr>
        <p:spPr>
          <a:xfrm>
            <a:off x="381000" y="990600"/>
            <a:ext cx="8458200" cy="2985779"/>
          </a:xfrm>
        </p:spPr>
        <p:txBody>
          <a:bodyPr>
            <a:noAutofit/>
          </a:bodyPr>
          <a:lstStyle/>
          <a:p>
            <a:pPr marL="0" indent="0">
              <a:buNone/>
            </a:pPr>
            <a:r>
              <a:rPr lang="en-US" sz="2800" dirty="0" smtClean="0"/>
              <a:t>“Because </a:t>
            </a:r>
            <a:r>
              <a:rPr lang="en-US" sz="2800" dirty="0"/>
              <a:t>of this oath, Jesus has become the </a:t>
            </a:r>
            <a:r>
              <a:rPr lang="en-US" sz="2800" i="1" dirty="0"/>
              <a:t>guarantor</a:t>
            </a:r>
            <a:r>
              <a:rPr lang="en-US" sz="2800" dirty="0"/>
              <a:t> of a better covenant</a:t>
            </a:r>
            <a:r>
              <a:rPr lang="en-US" sz="2800" dirty="0" smtClean="0"/>
              <a:t>.”</a:t>
            </a:r>
            <a:r>
              <a:rPr lang="en-US" sz="2800" dirty="0" smtClean="0">
                <a:ln w="18415" cmpd="sng">
                  <a:solidFill>
                    <a:srgbClr val="FFFFFF"/>
                  </a:solidFill>
                  <a:prstDash val="solid"/>
                </a:ln>
                <a:solidFill>
                  <a:srgbClr val="FFFFFF"/>
                </a:solidFill>
                <a:effectLst>
                  <a:outerShdw blurRad="38100" dist="38100" dir="2700000" algn="tl">
                    <a:srgbClr val="000000">
                      <a:alpha val="43137"/>
                    </a:srgbClr>
                  </a:outerShdw>
                </a:effectLst>
              </a:rPr>
              <a:t> 			  	      Heb 7:22</a:t>
            </a:r>
          </a:p>
          <a:p>
            <a:pPr marL="0" indent="0">
              <a:buNone/>
            </a:pPr>
            <a:endParaRPr lang="en-US" sz="2800" dirty="0" smtClean="0">
              <a:ln w="18415" cmpd="sng">
                <a:solidFill>
                  <a:srgbClr val="FFFFFF"/>
                </a:solidFill>
                <a:prstDash val="solid"/>
              </a:ln>
              <a:solidFill>
                <a:srgbClr val="FFFFFF"/>
              </a:solidFill>
              <a:effectLst>
                <a:outerShdw blurRad="38100" dist="38100" dir="2700000" algn="tl">
                  <a:srgbClr val="000000">
                    <a:alpha val="43137"/>
                  </a:srgbClr>
                </a:outerShdw>
              </a:effectLst>
            </a:endParaRPr>
          </a:p>
          <a:p>
            <a:pPr marL="0" indent="0">
              <a:buNone/>
            </a:pPr>
            <a:r>
              <a:rPr lang="en-US" sz="2800" dirty="0" smtClean="0"/>
              <a:t>[“Guarantor” (Greek, </a:t>
            </a:r>
            <a:r>
              <a:rPr lang="en-US" sz="2800" i="1" dirty="0" err="1" smtClean="0"/>
              <a:t>Enguos</a:t>
            </a:r>
            <a:r>
              <a:rPr lang="en-US" sz="2800" dirty="0" smtClean="0"/>
              <a:t>): a co-signer, the </a:t>
            </a:r>
            <a:r>
              <a:rPr lang="en-US" sz="2800" dirty="0"/>
              <a:t>one who pays the debt if the original covenant partner </a:t>
            </a:r>
            <a:r>
              <a:rPr lang="en-US" sz="2800" dirty="0" smtClean="0"/>
              <a:t>defaults]</a:t>
            </a:r>
            <a:endParaRPr lang="en-US" sz="2800" dirty="0"/>
          </a:p>
          <a:p>
            <a:pPr marL="0" indent="0">
              <a:buNone/>
            </a:pPr>
            <a:endParaRPr lang="en-US" sz="2800" dirty="0" smtClean="0">
              <a:ln w="18415" cmpd="sng">
                <a:solidFill>
                  <a:srgbClr val="FFFFFF"/>
                </a:solidFill>
                <a:prstDash val="solid"/>
              </a:ln>
              <a:solidFill>
                <a:srgbClr val="FFFFFF"/>
              </a:solidFill>
              <a:effectLst>
                <a:outerShdw blurRad="38100" dist="38100" dir="2700000" algn="tl">
                  <a:srgbClr val="000000">
                    <a:alpha val="43137"/>
                  </a:srgbClr>
                </a:outerShdw>
              </a:effectLst>
            </a:endParaRPr>
          </a:p>
        </p:txBody>
      </p:sp>
      <p:cxnSp>
        <p:nvCxnSpPr>
          <p:cNvPr id="4" name="Straight Connector 3"/>
          <p:cNvCxnSpPr/>
          <p:nvPr/>
        </p:nvCxnSpPr>
        <p:spPr>
          <a:xfrm>
            <a:off x="6858000" y="1447800"/>
            <a:ext cx="152400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0296922"/>
      </p:ext>
    </p:extLst>
  </p:cSld>
  <p:clrMapOvr>
    <a:masterClrMapping/>
  </p:clrMapOvr>
  <p:transition>
    <p:fade/>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457200"/>
            <a:ext cx="8382000" cy="747897"/>
          </a:xfrm>
        </p:spPr>
        <p:txBody>
          <a:bodyPr/>
          <a:lstStyle/>
          <a:p>
            <a:pPr algn="ctr"/>
            <a:r>
              <a:rPr lang="en-US" sz="5400" dirty="0" smtClean="0"/>
              <a:t>Description of “Covenant”</a:t>
            </a:r>
            <a:endParaRPr lang="en-US" sz="5400" dirty="0"/>
          </a:p>
        </p:txBody>
      </p:sp>
      <p:sp>
        <p:nvSpPr>
          <p:cNvPr id="4" name="TextBox 3"/>
          <p:cNvSpPr txBox="1"/>
          <p:nvPr/>
        </p:nvSpPr>
        <p:spPr>
          <a:xfrm>
            <a:off x="533400" y="1324719"/>
            <a:ext cx="8382000" cy="2369880"/>
          </a:xfrm>
          <a:prstGeom prst="rect">
            <a:avLst/>
          </a:prstGeom>
          <a:noFill/>
        </p:spPr>
        <p:txBody>
          <a:bodyPr wrap="square" rtlCol="0">
            <a:spAutoFit/>
          </a:bodyPr>
          <a:lstStyle/>
          <a:p>
            <a:pPr marL="342900" indent="-342900">
              <a:buFontTx/>
              <a:buAutoNum type="arabicPeriod"/>
            </a:pPr>
            <a:r>
              <a:rPr lang="en-US" sz="4000" dirty="0">
                <a:solidFill>
                  <a:srgbClr val="FFDF79"/>
                </a:solidFill>
              </a:rPr>
              <a:t> </a:t>
            </a:r>
            <a:r>
              <a:rPr lang="en-US" sz="4000" u="sng" dirty="0">
                <a:solidFill>
                  <a:srgbClr val="FFDF79"/>
                </a:solidFill>
              </a:rPr>
              <a:t>L</a:t>
            </a:r>
            <a:r>
              <a:rPr lang="en-US" sz="4000" dirty="0">
                <a:solidFill>
                  <a:srgbClr val="FFDF79"/>
                </a:solidFill>
              </a:rPr>
              <a:t>egal</a:t>
            </a:r>
            <a:endParaRPr lang="en-US" sz="1000" dirty="0">
              <a:solidFill>
                <a:srgbClr val="FFDF79"/>
              </a:solidFill>
            </a:endParaRPr>
          </a:p>
          <a:p>
            <a:pPr marL="515938" indent="-515938"/>
            <a:r>
              <a:rPr lang="en-US" sz="1000" dirty="0">
                <a:solidFill>
                  <a:srgbClr val="FFDF79"/>
                </a:solidFill>
              </a:rPr>
              <a:t>	</a:t>
            </a:r>
            <a:r>
              <a:rPr lang="en-US" sz="2900" dirty="0">
                <a:solidFill>
                  <a:srgbClr val="FFDF79"/>
                </a:solidFill>
              </a:rPr>
              <a:t> Gal 3:15; Heb 7:22; 9:15-18</a:t>
            </a:r>
          </a:p>
          <a:p>
            <a:pPr marL="515938" indent="-515938"/>
            <a:endParaRPr lang="en-US" sz="1000" dirty="0">
              <a:solidFill>
                <a:srgbClr val="FFDF79"/>
              </a:solidFill>
            </a:endParaRPr>
          </a:p>
          <a:p>
            <a:pPr marL="342900" indent="-342900"/>
            <a:r>
              <a:rPr lang="en-US" sz="4000" dirty="0">
                <a:solidFill>
                  <a:srgbClr val="FFDF79"/>
                </a:solidFill>
              </a:rPr>
              <a:t>2. </a:t>
            </a:r>
            <a:r>
              <a:rPr lang="en-US" sz="4000" u="sng" dirty="0">
                <a:solidFill>
                  <a:srgbClr val="FFDF79"/>
                </a:solidFill>
              </a:rPr>
              <a:t>S</a:t>
            </a:r>
            <a:r>
              <a:rPr lang="en-US" sz="4000" dirty="0">
                <a:solidFill>
                  <a:srgbClr val="FFDF79"/>
                </a:solidFill>
              </a:rPr>
              <a:t>ervant/Slave – Master</a:t>
            </a:r>
            <a:endParaRPr lang="en-US" sz="1000" dirty="0">
              <a:solidFill>
                <a:srgbClr val="FFDF79"/>
              </a:solidFill>
            </a:endParaRPr>
          </a:p>
          <a:p>
            <a:pPr marL="515938" indent="-515938"/>
            <a:r>
              <a:rPr lang="en-US" sz="1000" dirty="0">
                <a:solidFill>
                  <a:srgbClr val="FFDF79"/>
                </a:solidFill>
              </a:rPr>
              <a:t>	</a:t>
            </a:r>
            <a:r>
              <a:rPr lang="en-US" sz="2900" dirty="0" err="1">
                <a:solidFill>
                  <a:srgbClr val="FFDF79"/>
                </a:solidFill>
              </a:rPr>
              <a:t>Jer</a:t>
            </a:r>
            <a:r>
              <a:rPr lang="en-US" sz="2900" dirty="0">
                <a:solidFill>
                  <a:srgbClr val="FFDF79"/>
                </a:solidFill>
              </a:rPr>
              <a:t> 31:3; Rom 1:1; Phil 2:5-7</a:t>
            </a:r>
            <a:endParaRPr lang="en-US" sz="2900" dirty="0">
              <a:solidFill>
                <a:srgbClr val="FFFFFF"/>
              </a:solidFill>
            </a:endParaRPr>
          </a:p>
        </p:txBody>
      </p:sp>
    </p:spTree>
    <p:extLst>
      <p:ext uri="{BB962C8B-B14F-4D97-AF65-F5344CB8AC3E}">
        <p14:creationId xmlns:p14="http://schemas.microsoft.com/office/powerpoint/2010/main" val="1088068153"/>
      </p:ext>
    </p:extLst>
  </p:cSld>
  <p:clrMapOvr>
    <a:masterClrMapping/>
  </p:clrMapOvr>
  <p:transition>
    <p:fade/>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
            <a:ext cx="8382000" cy="1196752"/>
          </a:xfrm>
        </p:spPr>
        <p:txBody>
          <a:bodyPr>
            <a:norm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b="1" dirty="0" smtClean="0">
                <a:ln>
                  <a:prstDash val="solid"/>
                </a:ln>
                <a:solidFill>
                  <a:srgbClr val="D3B6E8"/>
                </a:solidFill>
                <a:effectLst>
                  <a:outerShdw blurRad="88000" dist="50800" dir="5040000" algn="tl">
                    <a:schemeClr val="accent4">
                      <a:tint val="80000"/>
                      <a:satMod val="250000"/>
                      <a:alpha val="45000"/>
                    </a:schemeClr>
                  </a:outerShdw>
                </a:effectLst>
              </a:rPr>
              <a:t>Servant/Slave – Master Covenant</a:t>
            </a:r>
            <a:endParaRPr lang="en-US" b="1" dirty="0">
              <a:ln>
                <a:prstDash val="solid"/>
              </a:ln>
              <a:solidFill>
                <a:srgbClr val="D3B6E8"/>
              </a:solidFill>
              <a:effectLst>
                <a:outerShdw blurRad="88000" dist="50800" dir="5040000" algn="tl">
                  <a:schemeClr val="accent4">
                    <a:tint val="80000"/>
                    <a:satMod val="250000"/>
                    <a:alpha val="45000"/>
                  </a:schemeClr>
                </a:outerShdw>
              </a:effectLst>
            </a:endParaRPr>
          </a:p>
        </p:txBody>
      </p:sp>
      <p:sp>
        <p:nvSpPr>
          <p:cNvPr id="3" name="Content Placeholder 2"/>
          <p:cNvSpPr>
            <a:spLocks noGrp="1"/>
          </p:cNvSpPr>
          <p:nvPr>
            <p:ph idx="1"/>
          </p:nvPr>
        </p:nvSpPr>
        <p:spPr>
          <a:xfrm>
            <a:off x="381000" y="1205221"/>
            <a:ext cx="8458200" cy="2985779"/>
          </a:xfrm>
        </p:spPr>
        <p:txBody>
          <a:bodyPr>
            <a:noAutofit/>
          </a:bodyPr>
          <a:lstStyle/>
          <a:p>
            <a:pPr marL="0" indent="0">
              <a:buNone/>
            </a:pPr>
            <a:r>
              <a:rPr lang="en-US" sz="2800" dirty="0" smtClean="0">
                <a:effectLst>
                  <a:outerShdw blurRad="38100" dist="38100" dir="2700000" algn="tl">
                    <a:srgbClr val="000000">
                      <a:alpha val="43137"/>
                    </a:srgbClr>
                  </a:outerShdw>
                </a:effectLst>
              </a:rPr>
              <a:t>“Paul, a servant of Christ Jesus, called to be an apostle and set apart for the gospel of God—” 	      </a:t>
            </a:r>
            <a:r>
              <a:rPr lang="en-US" sz="2800" dirty="0" smtClean="0">
                <a:ln w="18415" cmpd="sng">
                  <a:solidFill>
                    <a:srgbClr val="FFFFFF"/>
                  </a:solidFill>
                  <a:prstDash val="solid"/>
                </a:ln>
                <a:solidFill>
                  <a:srgbClr val="FFFFFF"/>
                </a:solidFill>
                <a:effectLst>
                  <a:outerShdw blurRad="38100" dist="38100" dir="2700000" algn="tl">
                    <a:srgbClr val="000000">
                      <a:alpha val="43137"/>
                    </a:srgbClr>
                  </a:outerShdw>
                </a:effectLst>
              </a:rPr>
              <a:t>Rom 1:1</a:t>
            </a:r>
            <a:endParaRPr lang="en-US" sz="1000" dirty="0" smtClean="0">
              <a:ln w="18415" cmpd="sng">
                <a:solidFill>
                  <a:srgbClr val="FFFFFF"/>
                </a:solidFill>
                <a:prstDash val="solid"/>
              </a:ln>
              <a:solidFill>
                <a:srgbClr val="FFFFFF"/>
              </a:solidFill>
              <a:effectLst>
                <a:outerShdw blurRad="38100" dist="38100" dir="2700000" algn="tl">
                  <a:srgbClr val="000000">
                    <a:alpha val="43137"/>
                  </a:srgbClr>
                </a:outerShdw>
              </a:effectLst>
            </a:endParaRPr>
          </a:p>
          <a:p>
            <a:pPr marL="0" indent="0">
              <a:buNone/>
            </a:pPr>
            <a:r>
              <a:rPr lang="en-US" sz="1000" dirty="0" smtClean="0">
                <a:ln w="18415" cmpd="sng">
                  <a:solidFill>
                    <a:srgbClr val="FFFFFF"/>
                  </a:solidFill>
                  <a:prstDash val="solid"/>
                </a:ln>
                <a:solidFill>
                  <a:srgbClr val="FFFFFF"/>
                </a:solidFill>
                <a:effectLst>
                  <a:outerShdw blurRad="38100" dist="38100" dir="2700000" algn="tl">
                    <a:srgbClr val="000000">
                      <a:alpha val="43137"/>
                    </a:srgbClr>
                  </a:outerShdw>
                </a:effectLst>
              </a:rPr>
              <a:t> </a:t>
            </a:r>
          </a:p>
          <a:p>
            <a:pPr marL="0" indent="0">
              <a:buNone/>
            </a:pPr>
            <a:r>
              <a:rPr lang="en-US" sz="2800" dirty="0" smtClean="0">
                <a:ln w="18415" cmpd="sng">
                  <a:solidFill>
                    <a:srgbClr val="FFFFFF"/>
                  </a:solidFill>
                  <a:prstDash val="solid"/>
                </a:ln>
                <a:solidFill>
                  <a:srgbClr val="FFFFFF"/>
                </a:solidFill>
                <a:effectLst>
                  <a:outerShdw blurRad="38100" dist="38100" dir="2700000" algn="tl">
                    <a:srgbClr val="000000">
                      <a:alpha val="43137"/>
                    </a:srgbClr>
                  </a:outerShdw>
                </a:effectLst>
              </a:rPr>
              <a:t>				    			</a:t>
            </a:r>
          </a:p>
          <a:p>
            <a:pPr marL="0" indent="0">
              <a:buNone/>
            </a:pPr>
            <a:endParaRPr lang="en-US" sz="2800" dirty="0" smtClean="0">
              <a:ln w="18415" cmpd="sng">
                <a:solidFill>
                  <a:srgbClr val="FFFFFF"/>
                </a:solidFill>
                <a:prstDash val="solid"/>
              </a:ln>
              <a:solidFill>
                <a:srgbClr val="FFFFFF"/>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05846228"/>
      </p:ext>
    </p:extLst>
  </p:cSld>
  <p:clrMapOvr>
    <a:masterClrMapping/>
  </p:clrMapOvr>
  <p:transition>
    <p:fade/>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
            <a:ext cx="8382000" cy="1196752"/>
          </a:xfrm>
        </p:spPr>
        <p:txBody>
          <a:bodyPr>
            <a:norm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b="1" dirty="0" smtClean="0">
                <a:ln>
                  <a:prstDash val="solid"/>
                </a:ln>
                <a:solidFill>
                  <a:srgbClr val="D3B6E8"/>
                </a:solidFill>
                <a:effectLst>
                  <a:outerShdw blurRad="88000" dist="50800" dir="5040000" algn="tl">
                    <a:schemeClr val="accent4">
                      <a:tint val="80000"/>
                      <a:satMod val="250000"/>
                      <a:alpha val="45000"/>
                    </a:schemeClr>
                  </a:outerShdw>
                </a:effectLst>
              </a:rPr>
              <a:t>Servant/Slave – Master Covenant</a:t>
            </a:r>
            <a:endParaRPr lang="en-US" b="1" dirty="0">
              <a:ln>
                <a:prstDash val="solid"/>
              </a:ln>
              <a:solidFill>
                <a:srgbClr val="D3B6E8"/>
              </a:solidFill>
              <a:effectLst>
                <a:outerShdw blurRad="88000" dist="50800" dir="5040000" algn="tl">
                  <a:schemeClr val="accent4">
                    <a:tint val="80000"/>
                    <a:satMod val="250000"/>
                    <a:alpha val="45000"/>
                  </a:schemeClr>
                </a:outerShdw>
              </a:effectLst>
            </a:endParaRPr>
          </a:p>
        </p:txBody>
      </p:sp>
      <p:sp>
        <p:nvSpPr>
          <p:cNvPr id="3" name="Content Placeholder 2"/>
          <p:cNvSpPr>
            <a:spLocks noGrp="1"/>
          </p:cNvSpPr>
          <p:nvPr>
            <p:ph idx="1"/>
          </p:nvPr>
        </p:nvSpPr>
        <p:spPr>
          <a:xfrm>
            <a:off x="381000" y="1205221"/>
            <a:ext cx="8458200" cy="2985779"/>
          </a:xfrm>
        </p:spPr>
        <p:txBody>
          <a:bodyPr>
            <a:noAutofit/>
          </a:bodyPr>
          <a:lstStyle/>
          <a:p>
            <a:pPr marL="0" indent="0">
              <a:buNone/>
            </a:pPr>
            <a:r>
              <a:rPr lang="en-US" sz="2800" dirty="0" smtClean="0">
                <a:effectLst>
                  <a:outerShdw blurRad="38100" dist="38100" dir="2700000" algn="tl">
                    <a:srgbClr val="000000">
                      <a:alpha val="43137"/>
                    </a:srgbClr>
                  </a:outerShdw>
                </a:effectLst>
              </a:rPr>
              <a:t>“Paul, a servant of Christ Jesus, called to be an apostle and set apart for the gospel of God—” 	      </a:t>
            </a:r>
            <a:r>
              <a:rPr lang="en-US" sz="2800" dirty="0" smtClean="0">
                <a:ln w="18415" cmpd="sng">
                  <a:solidFill>
                    <a:srgbClr val="FFFFFF"/>
                  </a:solidFill>
                  <a:prstDash val="solid"/>
                </a:ln>
                <a:solidFill>
                  <a:srgbClr val="FFFFFF"/>
                </a:solidFill>
                <a:effectLst>
                  <a:outerShdw blurRad="38100" dist="38100" dir="2700000" algn="tl">
                    <a:srgbClr val="000000">
                      <a:alpha val="43137"/>
                    </a:srgbClr>
                  </a:outerShdw>
                </a:effectLst>
              </a:rPr>
              <a:t>Rom 1:1</a:t>
            </a:r>
            <a:endParaRPr lang="en-US" sz="1000" dirty="0" smtClean="0">
              <a:ln w="18415" cmpd="sng">
                <a:solidFill>
                  <a:srgbClr val="FFFFFF"/>
                </a:solidFill>
                <a:prstDash val="solid"/>
              </a:ln>
              <a:solidFill>
                <a:srgbClr val="FFFFFF"/>
              </a:solidFill>
              <a:effectLst>
                <a:outerShdw blurRad="38100" dist="38100" dir="2700000" algn="tl">
                  <a:srgbClr val="000000">
                    <a:alpha val="43137"/>
                  </a:srgbClr>
                </a:outerShdw>
              </a:effectLst>
            </a:endParaRPr>
          </a:p>
          <a:p>
            <a:pPr marL="0" indent="0">
              <a:buNone/>
            </a:pPr>
            <a:r>
              <a:rPr lang="en-US" sz="1000" dirty="0" smtClean="0">
                <a:ln w="18415" cmpd="sng">
                  <a:solidFill>
                    <a:srgbClr val="FFFFFF"/>
                  </a:solidFill>
                  <a:prstDash val="solid"/>
                </a:ln>
                <a:solidFill>
                  <a:srgbClr val="FFFFFF"/>
                </a:solidFill>
                <a:effectLst>
                  <a:outerShdw blurRad="38100" dist="38100" dir="2700000" algn="tl">
                    <a:srgbClr val="000000">
                      <a:alpha val="43137"/>
                    </a:srgbClr>
                  </a:outerShdw>
                </a:effectLst>
              </a:rPr>
              <a:t> </a:t>
            </a:r>
          </a:p>
          <a:p>
            <a:pPr marL="0" indent="0">
              <a:buNone/>
            </a:pPr>
            <a:r>
              <a:rPr lang="en-US" sz="2800" dirty="0" smtClean="0">
                <a:effectLst>
                  <a:outerShdw blurRad="38100" dist="38100" dir="2700000" algn="tl">
                    <a:srgbClr val="000000">
                      <a:alpha val="43137"/>
                    </a:srgbClr>
                  </a:outerShdw>
                </a:effectLst>
              </a:rPr>
              <a:t>“In your relationships with one another, have the same mindset as Christ Jesus: </a:t>
            </a:r>
            <a:r>
              <a:rPr lang="en-US" sz="2800" baseline="30000" dirty="0" smtClean="0">
                <a:effectLst>
                  <a:outerShdw blurRad="38100" dist="38100" dir="2700000" algn="tl">
                    <a:srgbClr val="000000">
                      <a:alpha val="43137"/>
                    </a:srgbClr>
                  </a:outerShdw>
                </a:effectLst>
              </a:rPr>
              <a:t>6</a:t>
            </a:r>
            <a:r>
              <a:rPr lang="en-US" sz="2800" dirty="0" smtClean="0">
                <a:effectLst>
                  <a:outerShdw blurRad="38100" dist="38100" dir="2700000" algn="tl">
                    <a:srgbClr val="000000">
                      <a:alpha val="43137"/>
                    </a:srgbClr>
                  </a:outerShdw>
                </a:effectLst>
              </a:rPr>
              <a:t> Who, being in very nature God, did not consider equality with God something to be used to his own advantage; </a:t>
            </a:r>
            <a:r>
              <a:rPr lang="en-US" sz="2800" baseline="30000" dirty="0" smtClean="0">
                <a:effectLst>
                  <a:outerShdw blurRad="38100" dist="38100" dir="2700000" algn="tl">
                    <a:srgbClr val="000000">
                      <a:alpha val="43137"/>
                    </a:srgbClr>
                  </a:outerShdw>
                </a:effectLst>
              </a:rPr>
              <a:t>7</a:t>
            </a:r>
            <a:r>
              <a:rPr lang="en-US" sz="2800" dirty="0" smtClean="0">
                <a:effectLst>
                  <a:outerShdw blurRad="38100" dist="38100" dir="2700000" algn="tl">
                    <a:srgbClr val="000000">
                      <a:alpha val="43137"/>
                    </a:srgbClr>
                  </a:outerShdw>
                </a:effectLst>
              </a:rPr>
              <a:t> rather, he made himself nothing by taking the very nature of a servant, being made in human likeness.”</a:t>
            </a:r>
            <a:r>
              <a:rPr lang="en-US" sz="2800" dirty="0" smtClean="0">
                <a:ln w="18415" cmpd="sng">
                  <a:solidFill>
                    <a:srgbClr val="FFFFFF"/>
                  </a:solidFill>
                  <a:prstDash val="solid"/>
                </a:ln>
                <a:solidFill>
                  <a:srgbClr val="FFFFFF"/>
                </a:solidFill>
                <a:effectLst>
                  <a:outerShdw blurRad="38100" dist="38100" dir="2700000" algn="tl">
                    <a:srgbClr val="000000">
                      <a:alpha val="43137"/>
                    </a:srgbClr>
                  </a:outerShdw>
                </a:effectLst>
              </a:rPr>
              <a:t> 			      		     Phil 2:5-7				    			</a:t>
            </a:r>
          </a:p>
          <a:p>
            <a:pPr marL="0" indent="0">
              <a:buNone/>
            </a:pPr>
            <a:endParaRPr lang="en-US" sz="2800" dirty="0" smtClean="0">
              <a:ln w="18415" cmpd="sng">
                <a:solidFill>
                  <a:srgbClr val="FFFFFF"/>
                </a:solidFill>
                <a:prstDash val="solid"/>
              </a:ln>
              <a:solidFill>
                <a:srgbClr val="FFFFFF"/>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28367593"/>
      </p:ext>
    </p:extLst>
  </p:cSld>
  <p:clrMapOvr>
    <a:masterClrMapping/>
  </p:clrMapOvr>
  <p:transition>
    <p:fade/>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457200"/>
            <a:ext cx="8382000" cy="747897"/>
          </a:xfrm>
        </p:spPr>
        <p:txBody>
          <a:bodyPr/>
          <a:lstStyle/>
          <a:p>
            <a:pPr algn="ctr"/>
            <a:r>
              <a:rPr lang="en-US" sz="5400" dirty="0" smtClean="0"/>
              <a:t>Description of “Covenant”</a:t>
            </a:r>
            <a:endParaRPr lang="en-US" sz="5400" dirty="0"/>
          </a:p>
        </p:txBody>
      </p:sp>
      <p:sp>
        <p:nvSpPr>
          <p:cNvPr id="4" name="TextBox 3"/>
          <p:cNvSpPr txBox="1"/>
          <p:nvPr/>
        </p:nvSpPr>
        <p:spPr>
          <a:xfrm>
            <a:off x="533400" y="1324719"/>
            <a:ext cx="8382000" cy="3585597"/>
          </a:xfrm>
          <a:prstGeom prst="rect">
            <a:avLst/>
          </a:prstGeom>
          <a:noFill/>
        </p:spPr>
        <p:txBody>
          <a:bodyPr wrap="square" rtlCol="0">
            <a:spAutoFit/>
          </a:bodyPr>
          <a:lstStyle/>
          <a:p>
            <a:pPr marL="342900" indent="-342900">
              <a:buFontTx/>
              <a:buAutoNum type="arabicPeriod"/>
            </a:pPr>
            <a:r>
              <a:rPr lang="en-US" sz="4000" dirty="0">
                <a:solidFill>
                  <a:srgbClr val="FFDF79"/>
                </a:solidFill>
              </a:rPr>
              <a:t> </a:t>
            </a:r>
            <a:r>
              <a:rPr lang="en-US" sz="4000" u="sng" dirty="0">
                <a:solidFill>
                  <a:srgbClr val="FFDF79"/>
                </a:solidFill>
              </a:rPr>
              <a:t>L</a:t>
            </a:r>
            <a:r>
              <a:rPr lang="en-US" sz="4000" dirty="0">
                <a:solidFill>
                  <a:srgbClr val="FFDF79"/>
                </a:solidFill>
              </a:rPr>
              <a:t>egal</a:t>
            </a:r>
            <a:endParaRPr lang="en-US" sz="1000" dirty="0">
              <a:solidFill>
                <a:srgbClr val="FFDF79"/>
              </a:solidFill>
            </a:endParaRPr>
          </a:p>
          <a:p>
            <a:pPr marL="515938" indent="-515938"/>
            <a:r>
              <a:rPr lang="en-US" sz="1000" dirty="0">
                <a:solidFill>
                  <a:srgbClr val="FFDF79"/>
                </a:solidFill>
              </a:rPr>
              <a:t>	</a:t>
            </a:r>
            <a:r>
              <a:rPr lang="en-US" sz="2900" dirty="0">
                <a:solidFill>
                  <a:srgbClr val="FFDF79"/>
                </a:solidFill>
              </a:rPr>
              <a:t> Gal 3:15; Heb 7:22; 9:15-18</a:t>
            </a:r>
          </a:p>
          <a:p>
            <a:pPr marL="515938" indent="-515938"/>
            <a:endParaRPr lang="en-US" sz="1000" dirty="0">
              <a:solidFill>
                <a:srgbClr val="FFDF79"/>
              </a:solidFill>
            </a:endParaRPr>
          </a:p>
          <a:p>
            <a:pPr marL="342900" indent="-342900"/>
            <a:r>
              <a:rPr lang="en-US" sz="4000" dirty="0">
                <a:solidFill>
                  <a:srgbClr val="FFDF79"/>
                </a:solidFill>
              </a:rPr>
              <a:t>2. </a:t>
            </a:r>
            <a:r>
              <a:rPr lang="en-US" sz="4000" u="sng" dirty="0">
                <a:solidFill>
                  <a:srgbClr val="FFDF79"/>
                </a:solidFill>
              </a:rPr>
              <a:t>S</a:t>
            </a:r>
            <a:r>
              <a:rPr lang="en-US" sz="4000" dirty="0">
                <a:solidFill>
                  <a:srgbClr val="FFDF79"/>
                </a:solidFill>
              </a:rPr>
              <a:t>ervant/Slave – Master</a:t>
            </a:r>
            <a:endParaRPr lang="en-US" sz="1000" dirty="0">
              <a:solidFill>
                <a:srgbClr val="FFDF79"/>
              </a:solidFill>
            </a:endParaRPr>
          </a:p>
          <a:p>
            <a:pPr marL="515938" indent="-515938"/>
            <a:r>
              <a:rPr lang="en-US" sz="1000" dirty="0">
                <a:solidFill>
                  <a:srgbClr val="FFDF79"/>
                </a:solidFill>
              </a:rPr>
              <a:t>	</a:t>
            </a:r>
            <a:r>
              <a:rPr lang="en-US" sz="2900" dirty="0" err="1">
                <a:solidFill>
                  <a:srgbClr val="FFDF79"/>
                </a:solidFill>
              </a:rPr>
              <a:t>Jer</a:t>
            </a:r>
            <a:r>
              <a:rPr lang="en-US" sz="2900" dirty="0">
                <a:solidFill>
                  <a:srgbClr val="FFDF79"/>
                </a:solidFill>
              </a:rPr>
              <a:t> 31:3; Rom 1:1; Phil 2:5-7</a:t>
            </a:r>
          </a:p>
          <a:p>
            <a:pPr marL="515938" indent="-515938"/>
            <a:r>
              <a:rPr lang="en-US" sz="1000" dirty="0">
                <a:solidFill>
                  <a:srgbClr val="FFDF79"/>
                </a:solidFill>
              </a:rPr>
              <a:t> </a:t>
            </a:r>
          </a:p>
          <a:p>
            <a:pPr marL="342900" indent="-342900"/>
            <a:r>
              <a:rPr lang="en-US" sz="4000" dirty="0">
                <a:solidFill>
                  <a:srgbClr val="FFDF79"/>
                </a:solidFill>
              </a:rPr>
              <a:t>3. </a:t>
            </a:r>
            <a:r>
              <a:rPr lang="en-US" sz="4000" u="sng" dirty="0">
                <a:solidFill>
                  <a:srgbClr val="FFDF79"/>
                </a:solidFill>
              </a:rPr>
              <a:t>P</a:t>
            </a:r>
            <a:r>
              <a:rPr lang="en-US" sz="4000" dirty="0">
                <a:solidFill>
                  <a:srgbClr val="FFDF79"/>
                </a:solidFill>
              </a:rPr>
              <a:t>arent – Child</a:t>
            </a:r>
            <a:endParaRPr lang="en-US" sz="1000" dirty="0">
              <a:solidFill>
                <a:srgbClr val="FFDF79"/>
              </a:solidFill>
            </a:endParaRPr>
          </a:p>
          <a:p>
            <a:pPr marL="515938" lvl="1" indent="-515938"/>
            <a:r>
              <a:rPr lang="en-US" sz="1000" dirty="0">
                <a:solidFill>
                  <a:srgbClr val="FFDF79"/>
                </a:solidFill>
              </a:rPr>
              <a:t>	</a:t>
            </a:r>
            <a:r>
              <a:rPr lang="en-US" sz="2900" dirty="0" err="1">
                <a:solidFill>
                  <a:srgbClr val="FFDF79"/>
                </a:solidFill>
              </a:rPr>
              <a:t>Jer</a:t>
            </a:r>
            <a:r>
              <a:rPr lang="en-US" sz="2900" dirty="0">
                <a:solidFill>
                  <a:srgbClr val="FFDF79"/>
                </a:solidFill>
              </a:rPr>
              <a:t> 31:9,20; Mt 6:6; 7:9-11; 1 </a:t>
            </a:r>
            <a:r>
              <a:rPr lang="en-US" sz="2900" dirty="0" err="1">
                <a:solidFill>
                  <a:srgbClr val="FFDF79"/>
                </a:solidFill>
              </a:rPr>
              <a:t>Jn</a:t>
            </a:r>
            <a:r>
              <a:rPr lang="en-US" sz="2900" dirty="0">
                <a:solidFill>
                  <a:srgbClr val="FFDF79"/>
                </a:solidFill>
              </a:rPr>
              <a:t> 3:1</a:t>
            </a:r>
            <a:endParaRPr lang="en-US" sz="2900" dirty="0">
              <a:solidFill>
                <a:srgbClr val="FFFFFF"/>
              </a:solidFill>
            </a:endParaRPr>
          </a:p>
        </p:txBody>
      </p:sp>
    </p:spTree>
    <p:extLst>
      <p:ext uri="{BB962C8B-B14F-4D97-AF65-F5344CB8AC3E}">
        <p14:creationId xmlns:p14="http://schemas.microsoft.com/office/powerpoint/2010/main" val="1533682557"/>
      </p:ext>
    </p:extLst>
  </p:cSld>
  <p:clrMapOvr>
    <a:masterClrMapping/>
  </p:clrMapOvr>
  <p:transition>
    <p:fade/>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
            <a:ext cx="8382000" cy="1196752"/>
          </a:xfrm>
        </p:spPr>
        <p:txBody>
          <a:bodyPr>
            <a:norm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b="1" dirty="0" smtClean="0">
                <a:ln>
                  <a:prstDash val="solid"/>
                </a:ln>
                <a:solidFill>
                  <a:srgbClr val="D3B6E8"/>
                </a:solidFill>
                <a:effectLst>
                  <a:outerShdw blurRad="88000" dist="50800" dir="5040000" algn="tl">
                    <a:schemeClr val="accent4">
                      <a:tint val="80000"/>
                      <a:satMod val="250000"/>
                      <a:alpha val="45000"/>
                    </a:schemeClr>
                  </a:outerShdw>
                </a:effectLst>
              </a:rPr>
              <a:t>Parent-Child Covenant</a:t>
            </a:r>
            <a:endParaRPr lang="en-US" b="1" dirty="0">
              <a:ln>
                <a:prstDash val="solid"/>
              </a:ln>
              <a:solidFill>
                <a:srgbClr val="D3B6E8"/>
              </a:solidFill>
              <a:effectLst>
                <a:outerShdw blurRad="88000" dist="50800" dir="5040000" algn="tl">
                  <a:schemeClr val="accent4">
                    <a:tint val="80000"/>
                    <a:satMod val="250000"/>
                    <a:alpha val="45000"/>
                  </a:schemeClr>
                </a:outerShdw>
              </a:effectLst>
            </a:endParaRPr>
          </a:p>
        </p:txBody>
      </p:sp>
      <p:sp>
        <p:nvSpPr>
          <p:cNvPr id="3" name="Content Placeholder 2"/>
          <p:cNvSpPr>
            <a:spLocks noGrp="1"/>
          </p:cNvSpPr>
          <p:nvPr>
            <p:ph idx="1"/>
          </p:nvPr>
        </p:nvSpPr>
        <p:spPr>
          <a:xfrm>
            <a:off x="457200" y="1066800"/>
            <a:ext cx="8458200" cy="2985779"/>
          </a:xfrm>
        </p:spPr>
        <p:txBody>
          <a:bodyPr>
            <a:noAutofit/>
          </a:bodyPr>
          <a:lstStyle/>
          <a:p>
            <a:pPr marL="0" indent="0">
              <a:buNone/>
            </a:pPr>
            <a:r>
              <a:rPr lang="en-US" sz="2800" dirty="0" smtClean="0">
                <a:effectLst>
                  <a:outerShdw blurRad="38100" dist="38100" dir="2700000" algn="tl">
                    <a:srgbClr val="000000">
                      <a:alpha val="43137"/>
                    </a:srgbClr>
                  </a:outerShdw>
                </a:effectLst>
              </a:rPr>
              <a:t>“‘</a:t>
            </a:r>
            <a:r>
              <a:rPr lang="en-US" sz="2800" baseline="30000" dirty="0" smtClean="0">
                <a:effectLst>
                  <a:outerShdw blurRad="38100" dist="38100" dir="2700000" algn="tl">
                    <a:srgbClr val="000000">
                      <a:alpha val="43137"/>
                    </a:srgbClr>
                  </a:outerShdw>
                </a:effectLst>
              </a:rPr>
              <a:t>9</a:t>
            </a:r>
            <a:r>
              <a:rPr lang="en-US" sz="2800" dirty="0" smtClean="0">
                <a:effectLst>
                  <a:outerShdw blurRad="38100" dist="38100" dir="2700000" algn="tl">
                    <a:srgbClr val="000000">
                      <a:alpha val="43137"/>
                    </a:srgbClr>
                  </a:outerShdw>
                </a:effectLst>
              </a:rPr>
              <a:t> . . . I am Israel’s father, and Ephraim is my firstborn son. . . . </a:t>
            </a:r>
            <a:r>
              <a:rPr lang="en-US" sz="2800" baseline="30000" dirty="0" smtClean="0">
                <a:effectLst>
                  <a:outerShdw blurRad="38100" dist="38100" dir="2700000" algn="tl">
                    <a:srgbClr val="000000">
                      <a:alpha val="43137"/>
                    </a:srgbClr>
                  </a:outerShdw>
                </a:effectLst>
              </a:rPr>
              <a:t>20 </a:t>
            </a:r>
            <a:r>
              <a:rPr lang="en-US" sz="2800" dirty="0" smtClean="0">
                <a:effectLst>
                  <a:outerShdw blurRad="38100" dist="38100" dir="2700000" algn="tl">
                    <a:srgbClr val="000000">
                      <a:alpha val="43137"/>
                    </a:srgbClr>
                  </a:outerShdw>
                </a:effectLst>
              </a:rPr>
              <a:t>Is not Ephraim my dear son, the child in whom I delight?   Though I often speak against him, I still remember him.  Therefore my heart yearns for him; I have great compassion for him,’ declares the LORD.”</a:t>
            </a:r>
            <a:r>
              <a:rPr lang="en-US" sz="2800" dirty="0" smtClean="0">
                <a:ln w="18415" cmpd="sng">
                  <a:solidFill>
                    <a:srgbClr val="FFFFFF"/>
                  </a:solidFill>
                  <a:prstDash val="solid"/>
                </a:ln>
                <a:solidFill>
                  <a:srgbClr val="FFFFFF"/>
                </a:solidFill>
                <a:effectLst>
                  <a:outerShdw blurRad="38100" dist="38100" dir="2700000" algn="tl">
                    <a:srgbClr val="000000">
                      <a:alpha val="43137"/>
                    </a:srgbClr>
                  </a:outerShdw>
                </a:effectLst>
              </a:rPr>
              <a:t> 								</a:t>
            </a:r>
            <a:r>
              <a:rPr lang="en-US" sz="2800" dirty="0" err="1" smtClean="0">
                <a:ln w="18415" cmpd="sng">
                  <a:solidFill>
                    <a:srgbClr val="FFFFFF"/>
                  </a:solidFill>
                  <a:prstDash val="solid"/>
                </a:ln>
                <a:solidFill>
                  <a:srgbClr val="FFFFFF"/>
                </a:solidFill>
                <a:effectLst>
                  <a:outerShdw blurRad="38100" dist="38100" dir="2700000" algn="tl">
                    <a:srgbClr val="000000">
                      <a:alpha val="43137"/>
                    </a:srgbClr>
                  </a:outerShdw>
                </a:effectLst>
              </a:rPr>
              <a:t>Jer</a:t>
            </a:r>
            <a:r>
              <a:rPr lang="en-US" sz="2800" dirty="0" smtClean="0">
                <a:ln w="18415" cmpd="sng">
                  <a:solidFill>
                    <a:srgbClr val="FFFFFF"/>
                  </a:solidFill>
                  <a:prstDash val="solid"/>
                </a:ln>
                <a:solidFill>
                  <a:srgbClr val="FFFFFF"/>
                </a:solidFill>
                <a:effectLst>
                  <a:outerShdw blurRad="38100" dist="38100" dir="2700000" algn="tl">
                    <a:srgbClr val="000000">
                      <a:alpha val="43137"/>
                    </a:srgbClr>
                  </a:outerShdw>
                </a:effectLst>
              </a:rPr>
              <a:t> 31:9, 20</a:t>
            </a:r>
          </a:p>
          <a:p>
            <a:pPr marL="0" indent="0">
              <a:buNone/>
            </a:pPr>
            <a:endParaRPr lang="en-US" sz="2800" dirty="0" smtClean="0">
              <a:ln w="18415" cmpd="sng">
                <a:solidFill>
                  <a:srgbClr val="FFFFFF"/>
                </a:solidFill>
                <a:prstDash val="solid"/>
              </a:ln>
              <a:solidFill>
                <a:srgbClr val="FFFFFF"/>
              </a:solidFill>
            </a:endParaRPr>
          </a:p>
          <a:p>
            <a:pPr marL="0" indent="0">
              <a:buNone/>
            </a:pPr>
            <a:endParaRPr lang="en-US" sz="2800" dirty="0" smtClean="0">
              <a:ln w="18415" cmpd="sng">
                <a:solidFill>
                  <a:srgbClr val="FFFFFF"/>
                </a:solidFill>
                <a:prstDash val="solid"/>
              </a:ln>
              <a:solidFill>
                <a:srgbClr val="FFFFFF"/>
              </a:solidFill>
            </a:endParaRPr>
          </a:p>
        </p:txBody>
      </p:sp>
    </p:spTree>
    <p:extLst>
      <p:ext uri="{BB962C8B-B14F-4D97-AF65-F5344CB8AC3E}">
        <p14:creationId xmlns:p14="http://schemas.microsoft.com/office/powerpoint/2010/main" val="2360531624"/>
      </p:ext>
    </p:extLst>
  </p:cSld>
  <p:clrMapOvr>
    <a:masterClrMapping/>
  </p:clrMapOvr>
  <p:transition>
    <p:fade/>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
            <a:ext cx="8382000" cy="1196752"/>
          </a:xfrm>
        </p:spPr>
        <p:txBody>
          <a:bodyPr>
            <a:norm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b="1" dirty="0" smtClean="0">
                <a:ln>
                  <a:prstDash val="solid"/>
                </a:ln>
                <a:solidFill>
                  <a:srgbClr val="D3B6E8"/>
                </a:solidFill>
                <a:effectLst>
                  <a:outerShdw blurRad="88000" dist="50800" dir="5040000" algn="tl">
                    <a:schemeClr val="accent4">
                      <a:tint val="80000"/>
                      <a:satMod val="250000"/>
                      <a:alpha val="45000"/>
                    </a:schemeClr>
                  </a:outerShdw>
                </a:effectLst>
              </a:rPr>
              <a:t>Parent-Child Covenant</a:t>
            </a:r>
            <a:endParaRPr lang="en-US" b="1" dirty="0">
              <a:ln>
                <a:prstDash val="solid"/>
              </a:ln>
              <a:solidFill>
                <a:srgbClr val="D3B6E8"/>
              </a:solidFill>
              <a:effectLst>
                <a:outerShdw blurRad="88000" dist="50800" dir="5040000" algn="tl">
                  <a:schemeClr val="accent4">
                    <a:tint val="80000"/>
                    <a:satMod val="250000"/>
                    <a:alpha val="45000"/>
                  </a:schemeClr>
                </a:outerShdw>
              </a:effectLst>
            </a:endParaRPr>
          </a:p>
        </p:txBody>
      </p:sp>
      <p:sp>
        <p:nvSpPr>
          <p:cNvPr id="3" name="Content Placeholder 2"/>
          <p:cNvSpPr>
            <a:spLocks noGrp="1"/>
          </p:cNvSpPr>
          <p:nvPr>
            <p:ph idx="1"/>
          </p:nvPr>
        </p:nvSpPr>
        <p:spPr>
          <a:xfrm>
            <a:off x="457200" y="1066800"/>
            <a:ext cx="8458200" cy="2985779"/>
          </a:xfrm>
        </p:spPr>
        <p:txBody>
          <a:bodyPr>
            <a:noAutofit/>
          </a:bodyPr>
          <a:lstStyle/>
          <a:p>
            <a:pPr marL="0" indent="0">
              <a:buNone/>
            </a:pPr>
            <a:r>
              <a:rPr lang="en-US" sz="2800" dirty="0" smtClean="0">
                <a:effectLst>
                  <a:outerShdw blurRad="38100" dist="38100" dir="2700000" algn="tl">
                    <a:srgbClr val="000000">
                      <a:alpha val="43137"/>
                    </a:srgbClr>
                  </a:outerShdw>
                </a:effectLst>
              </a:rPr>
              <a:t>“‘</a:t>
            </a:r>
            <a:r>
              <a:rPr lang="en-US" sz="2800" baseline="30000" dirty="0" smtClean="0">
                <a:effectLst>
                  <a:outerShdw blurRad="38100" dist="38100" dir="2700000" algn="tl">
                    <a:srgbClr val="000000">
                      <a:alpha val="43137"/>
                    </a:srgbClr>
                  </a:outerShdw>
                </a:effectLst>
              </a:rPr>
              <a:t>9</a:t>
            </a:r>
            <a:r>
              <a:rPr lang="en-US" sz="2800" dirty="0" smtClean="0">
                <a:effectLst>
                  <a:outerShdw blurRad="38100" dist="38100" dir="2700000" algn="tl">
                    <a:srgbClr val="000000">
                      <a:alpha val="43137"/>
                    </a:srgbClr>
                  </a:outerShdw>
                </a:effectLst>
              </a:rPr>
              <a:t> . . . I am Israel’s father, and Ephraim is my firstborn son. . . . </a:t>
            </a:r>
            <a:r>
              <a:rPr lang="en-US" sz="2800" baseline="30000" dirty="0" smtClean="0">
                <a:effectLst>
                  <a:outerShdw blurRad="38100" dist="38100" dir="2700000" algn="tl">
                    <a:srgbClr val="000000">
                      <a:alpha val="43137"/>
                    </a:srgbClr>
                  </a:outerShdw>
                </a:effectLst>
              </a:rPr>
              <a:t>20 </a:t>
            </a:r>
            <a:r>
              <a:rPr lang="en-US" sz="2800" dirty="0" smtClean="0">
                <a:effectLst>
                  <a:outerShdw blurRad="38100" dist="38100" dir="2700000" algn="tl">
                    <a:srgbClr val="000000">
                      <a:alpha val="43137"/>
                    </a:srgbClr>
                  </a:outerShdw>
                </a:effectLst>
              </a:rPr>
              <a:t>Is not Ephraim my dear son, the child in whom I delight?   Though I often speak against him, I still remember him.  Therefore my heart yearns for him; I have great compassion for him,’ declares the LORD.”</a:t>
            </a:r>
            <a:r>
              <a:rPr lang="en-US" sz="2800" dirty="0" smtClean="0">
                <a:ln w="18415" cmpd="sng">
                  <a:solidFill>
                    <a:srgbClr val="FFFFFF"/>
                  </a:solidFill>
                  <a:prstDash val="solid"/>
                </a:ln>
                <a:solidFill>
                  <a:srgbClr val="FFFFFF"/>
                </a:solidFill>
                <a:effectLst>
                  <a:outerShdw blurRad="38100" dist="38100" dir="2700000" algn="tl">
                    <a:srgbClr val="000000">
                      <a:alpha val="43137"/>
                    </a:srgbClr>
                  </a:outerShdw>
                </a:effectLst>
              </a:rPr>
              <a:t> 								</a:t>
            </a:r>
            <a:r>
              <a:rPr lang="en-US" sz="2800" dirty="0" err="1" smtClean="0">
                <a:ln w="18415" cmpd="sng">
                  <a:solidFill>
                    <a:srgbClr val="FFFFFF"/>
                  </a:solidFill>
                  <a:prstDash val="solid"/>
                </a:ln>
                <a:solidFill>
                  <a:srgbClr val="FFFFFF"/>
                </a:solidFill>
                <a:effectLst>
                  <a:outerShdw blurRad="38100" dist="38100" dir="2700000" algn="tl">
                    <a:srgbClr val="000000">
                      <a:alpha val="43137"/>
                    </a:srgbClr>
                  </a:outerShdw>
                </a:effectLst>
              </a:rPr>
              <a:t>Jer</a:t>
            </a:r>
            <a:r>
              <a:rPr lang="en-US" sz="2800" dirty="0" smtClean="0">
                <a:ln w="18415" cmpd="sng">
                  <a:solidFill>
                    <a:srgbClr val="FFFFFF"/>
                  </a:solidFill>
                  <a:prstDash val="solid"/>
                </a:ln>
                <a:solidFill>
                  <a:srgbClr val="FFFFFF"/>
                </a:solidFill>
                <a:effectLst>
                  <a:outerShdw blurRad="38100" dist="38100" dir="2700000" algn="tl">
                    <a:srgbClr val="000000">
                      <a:alpha val="43137"/>
                    </a:srgbClr>
                  </a:outerShdw>
                </a:effectLst>
              </a:rPr>
              <a:t> 31:9, 20</a:t>
            </a:r>
          </a:p>
          <a:p>
            <a:pPr marL="0" indent="0">
              <a:buNone/>
            </a:pPr>
            <a:r>
              <a:rPr lang="en-US" sz="2800" dirty="0" smtClean="0">
                <a:effectLst>
                  <a:outerShdw blurRad="38100" dist="38100" dir="2700000" algn="tl">
                    <a:srgbClr val="000000">
                      <a:alpha val="43137"/>
                    </a:srgbClr>
                  </a:outerShdw>
                </a:effectLst>
              </a:rPr>
              <a:t>“This, then, is how you should pray:  ‘Our Father in heaven, hallowed be your name.’” </a:t>
            </a:r>
            <a:r>
              <a:rPr lang="en-US" sz="2800" dirty="0" smtClean="0">
                <a:ln w="18415" cmpd="sng">
                  <a:solidFill>
                    <a:srgbClr val="FFFFFF"/>
                  </a:solidFill>
                  <a:prstDash val="solid"/>
                </a:ln>
                <a:solidFill>
                  <a:srgbClr val="FFFFFF"/>
                </a:solidFill>
                <a:effectLst>
                  <a:outerShdw blurRad="38100" dist="38100" dir="2700000" algn="tl">
                    <a:srgbClr val="000000">
                      <a:alpha val="43137"/>
                    </a:srgbClr>
                  </a:outerShdw>
                </a:effectLst>
              </a:rPr>
              <a:t> 		         Mt 6:9</a:t>
            </a:r>
            <a:endParaRPr lang="en-US" sz="2800" dirty="0" smtClean="0"/>
          </a:p>
          <a:p>
            <a:pPr marL="0" indent="0">
              <a:buNone/>
            </a:pPr>
            <a:endParaRPr lang="en-US" sz="2800" dirty="0" smtClean="0">
              <a:ln w="18415" cmpd="sng">
                <a:solidFill>
                  <a:srgbClr val="FFFFFF"/>
                </a:solidFill>
                <a:prstDash val="solid"/>
              </a:ln>
              <a:solidFill>
                <a:srgbClr val="FFFFFF"/>
              </a:solidFill>
              <a:effectLst>
                <a:outerShdw blurRad="38100" dist="38100" dir="2700000" algn="tl">
                  <a:srgbClr val="000000">
                    <a:alpha val="43137"/>
                  </a:srgbClr>
                </a:outerShdw>
              </a:effectLst>
            </a:endParaRPr>
          </a:p>
          <a:p>
            <a:pPr marL="0" indent="0">
              <a:buNone/>
            </a:pPr>
            <a:endParaRPr lang="en-US" sz="2800" dirty="0" smtClean="0">
              <a:ln w="18415" cmpd="sng">
                <a:solidFill>
                  <a:srgbClr val="FFFFFF"/>
                </a:solidFill>
                <a:prstDash val="solid"/>
              </a:ln>
              <a:solidFill>
                <a:srgbClr val="FFFFFF"/>
              </a:solidFill>
            </a:endParaRPr>
          </a:p>
          <a:p>
            <a:pPr marL="0" indent="0">
              <a:buNone/>
            </a:pPr>
            <a:endParaRPr lang="en-US" sz="2800" dirty="0" smtClean="0">
              <a:ln w="18415" cmpd="sng">
                <a:solidFill>
                  <a:srgbClr val="FFFFFF"/>
                </a:solidFill>
                <a:prstDash val="solid"/>
              </a:ln>
              <a:solidFill>
                <a:srgbClr val="FFFFFF"/>
              </a:solidFill>
            </a:endParaRPr>
          </a:p>
        </p:txBody>
      </p:sp>
    </p:spTree>
    <p:extLst>
      <p:ext uri="{BB962C8B-B14F-4D97-AF65-F5344CB8AC3E}">
        <p14:creationId xmlns:p14="http://schemas.microsoft.com/office/powerpoint/2010/main" val="2843013408"/>
      </p:ext>
    </p:extLst>
  </p:cSld>
  <p:clrMapOvr>
    <a:masterClrMapping/>
  </p:clrMapOvr>
  <p:transition>
    <p:fade/>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1324719"/>
            <a:ext cx="8382000" cy="2308324"/>
          </a:xfrm>
          <a:prstGeom prst="rect">
            <a:avLst/>
          </a:prstGeom>
          <a:noFill/>
        </p:spPr>
        <p:txBody>
          <a:bodyPr wrap="square" rtlCol="0">
            <a:spAutoFit/>
          </a:bodyPr>
          <a:lstStyle/>
          <a:p>
            <a:r>
              <a:rPr lang="en-US" sz="3600" b="1" dirty="0">
                <a:solidFill>
                  <a:srgbClr val="FFFFFF"/>
                </a:solidFill>
                <a:effectLst>
                  <a:outerShdw blurRad="38100" dist="38100" dir="2700000" algn="tl">
                    <a:srgbClr val="000000">
                      <a:alpha val="43137"/>
                    </a:srgbClr>
                  </a:outerShdw>
                </a:effectLst>
              </a:rPr>
              <a:t>“Christ’s favorite theme was the paternal character and abundant love of God.” </a:t>
            </a:r>
          </a:p>
          <a:p>
            <a:r>
              <a:rPr lang="en-US" sz="3600" b="1" dirty="0">
                <a:solidFill>
                  <a:srgbClr val="FFFFFF"/>
                </a:solidFill>
                <a:effectLst>
                  <a:outerShdw blurRad="38100" dist="38100" dir="2700000" algn="tl">
                    <a:srgbClr val="000000">
                      <a:alpha val="43137"/>
                    </a:srgbClr>
                  </a:outerShdw>
                </a:effectLst>
              </a:rPr>
              <a:t>							       6T 55</a:t>
            </a:r>
          </a:p>
          <a:p>
            <a:endParaRPr lang="en-US" sz="3600" b="1" dirty="0">
              <a:solidFill>
                <a:srgbClr val="FFFFFF"/>
              </a:solidFill>
              <a:effectLst>
                <a:outerShdw blurRad="38100" dist="38100" dir="2700000" algn="tl">
                  <a:srgbClr val="000000">
                    <a:alpha val="43137"/>
                  </a:srgbClr>
                </a:outerShdw>
              </a:effectLst>
            </a:endParaRPr>
          </a:p>
        </p:txBody>
      </p:sp>
      <p:sp>
        <p:nvSpPr>
          <p:cNvPr id="6" name="Title 1"/>
          <p:cNvSpPr>
            <a:spLocks noGrp="1"/>
          </p:cNvSpPr>
          <p:nvPr>
            <p:ph type="title"/>
          </p:nvPr>
        </p:nvSpPr>
        <p:spPr>
          <a:xfrm>
            <a:off x="304800" y="304800"/>
            <a:ext cx="8382000" cy="1196752"/>
          </a:xfrm>
        </p:spPr>
        <p:txBody>
          <a:bodyPr>
            <a:norm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4400" b="1" dirty="0" smtClean="0">
                <a:ln>
                  <a:prstDash val="solid"/>
                </a:ln>
                <a:solidFill>
                  <a:srgbClr val="D3B6E8"/>
                </a:solidFill>
                <a:effectLst>
                  <a:outerShdw blurRad="88000" dist="50800" dir="5040000" algn="tl">
                    <a:schemeClr val="accent4">
                      <a:tint val="80000"/>
                      <a:satMod val="250000"/>
                      <a:alpha val="45000"/>
                    </a:schemeClr>
                  </a:outerShdw>
                </a:effectLst>
              </a:rPr>
              <a:t>Parent-Child Covenant</a:t>
            </a:r>
            <a:endParaRPr lang="en-US" sz="4400" b="1" dirty="0">
              <a:ln>
                <a:prstDash val="solid"/>
              </a:ln>
              <a:solidFill>
                <a:srgbClr val="D3B6E8"/>
              </a:solidFill>
              <a:effectLst>
                <a:outerShdw blurRad="88000" dist="50800" dir="5040000" algn="tl">
                  <a:schemeClr val="accent4">
                    <a:tint val="80000"/>
                    <a:satMod val="250000"/>
                    <a:alpha val="45000"/>
                  </a:schemeClr>
                </a:outerShdw>
              </a:effectLst>
            </a:endParaRPr>
          </a:p>
        </p:txBody>
      </p:sp>
    </p:spTree>
    <p:extLst>
      <p:ext uri="{BB962C8B-B14F-4D97-AF65-F5344CB8AC3E}">
        <p14:creationId xmlns:p14="http://schemas.microsoft.com/office/powerpoint/2010/main" val="2311781730"/>
      </p:ext>
    </p:extLst>
  </p:cSld>
  <p:clrMapOvr>
    <a:masterClrMapping/>
  </p:clrMapOvr>
  <p:transition>
    <p:fade/>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457200"/>
            <a:ext cx="8382000" cy="747897"/>
          </a:xfrm>
        </p:spPr>
        <p:txBody>
          <a:bodyPr/>
          <a:lstStyle/>
          <a:p>
            <a:pPr algn="ctr"/>
            <a:r>
              <a:rPr lang="en-US" sz="5400" dirty="0" smtClean="0"/>
              <a:t>Description of “Covenant”</a:t>
            </a:r>
            <a:endParaRPr lang="en-US" sz="5400" dirty="0"/>
          </a:p>
        </p:txBody>
      </p:sp>
      <p:sp>
        <p:nvSpPr>
          <p:cNvPr id="4" name="TextBox 3"/>
          <p:cNvSpPr txBox="1"/>
          <p:nvPr/>
        </p:nvSpPr>
        <p:spPr>
          <a:xfrm>
            <a:off x="533400" y="1324719"/>
            <a:ext cx="8382000" cy="4847481"/>
          </a:xfrm>
          <a:prstGeom prst="rect">
            <a:avLst/>
          </a:prstGeom>
          <a:noFill/>
        </p:spPr>
        <p:txBody>
          <a:bodyPr wrap="square" rtlCol="0">
            <a:spAutoFit/>
          </a:bodyPr>
          <a:lstStyle/>
          <a:p>
            <a:pPr marL="342900" indent="-342900">
              <a:buFontTx/>
              <a:buAutoNum type="arabicPeriod"/>
            </a:pPr>
            <a:r>
              <a:rPr lang="en-US" sz="4000" dirty="0">
                <a:solidFill>
                  <a:srgbClr val="FFDF79"/>
                </a:solidFill>
              </a:rPr>
              <a:t> </a:t>
            </a:r>
            <a:r>
              <a:rPr lang="en-US" sz="4000" u="sng" dirty="0">
                <a:solidFill>
                  <a:srgbClr val="FFDF79"/>
                </a:solidFill>
              </a:rPr>
              <a:t>L</a:t>
            </a:r>
            <a:r>
              <a:rPr lang="en-US" sz="4000" dirty="0">
                <a:solidFill>
                  <a:srgbClr val="FFDF79"/>
                </a:solidFill>
              </a:rPr>
              <a:t>egal</a:t>
            </a:r>
            <a:endParaRPr lang="en-US" sz="1000" dirty="0">
              <a:solidFill>
                <a:srgbClr val="FFDF79"/>
              </a:solidFill>
            </a:endParaRPr>
          </a:p>
          <a:p>
            <a:pPr marL="515938" indent="-515938"/>
            <a:r>
              <a:rPr lang="en-US" sz="1000" dirty="0">
                <a:solidFill>
                  <a:srgbClr val="FFDF79"/>
                </a:solidFill>
              </a:rPr>
              <a:t>	</a:t>
            </a:r>
            <a:r>
              <a:rPr lang="en-US" sz="2900" dirty="0">
                <a:solidFill>
                  <a:srgbClr val="FFDF79"/>
                </a:solidFill>
              </a:rPr>
              <a:t> Gal 3:15; Heb 7:22; 9:15-18</a:t>
            </a:r>
          </a:p>
          <a:p>
            <a:pPr marL="515938" indent="-515938"/>
            <a:endParaRPr lang="en-US" sz="1000" dirty="0">
              <a:solidFill>
                <a:srgbClr val="FFDF79"/>
              </a:solidFill>
            </a:endParaRPr>
          </a:p>
          <a:p>
            <a:pPr marL="342900" indent="-342900"/>
            <a:r>
              <a:rPr lang="en-US" sz="4000" dirty="0">
                <a:solidFill>
                  <a:srgbClr val="FFDF79"/>
                </a:solidFill>
              </a:rPr>
              <a:t>2. </a:t>
            </a:r>
            <a:r>
              <a:rPr lang="en-US" sz="4000" u="sng" dirty="0">
                <a:solidFill>
                  <a:srgbClr val="FFDF79"/>
                </a:solidFill>
              </a:rPr>
              <a:t>S</a:t>
            </a:r>
            <a:r>
              <a:rPr lang="en-US" sz="4000" dirty="0">
                <a:solidFill>
                  <a:srgbClr val="FFDF79"/>
                </a:solidFill>
              </a:rPr>
              <a:t>ervant/Slave – Master</a:t>
            </a:r>
            <a:endParaRPr lang="en-US" sz="1000" dirty="0">
              <a:solidFill>
                <a:srgbClr val="FFDF79"/>
              </a:solidFill>
            </a:endParaRPr>
          </a:p>
          <a:p>
            <a:pPr marL="515938" indent="-515938"/>
            <a:r>
              <a:rPr lang="en-US" sz="1000" dirty="0">
                <a:solidFill>
                  <a:srgbClr val="FFDF79"/>
                </a:solidFill>
              </a:rPr>
              <a:t>	</a:t>
            </a:r>
            <a:r>
              <a:rPr lang="en-US" sz="2900" dirty="0" err="1">
                <a:solidFill>
                  <a:srgbClr val="FFDF79"/>
                </a:solidFill>
              </a:rPr>
              <a:t>Jer</a:t>
            </a:r>
            <a:r>
              <a:rPr lang="en-US" sz="2900" dirty="0">
                <a:solidFill>
                  <a:srgbClr val="FFDF79"/>
                </a:solidFill>
              </a:rPr>
              <a:t> 31:3; Rom 1:1; Phil 2:5-7</a:t>
            </a:r>
          </a:p>
          <a:p>
            <a:pPr marL="515938" indent="-515938"/>
            <a:r>
              <a:rPr lang="en-US" sz="1000" dirty="0">
                <a:solidFill>
                  <a:srgbClr val="FFDF79"/>
                </a:solidFill>
              </a:rPr>
              <a:t> </a:t>
            </a:r>
          </a:p>
          <a:p>
            <a:pPr marL="342900" indent="-342900"/>
            <a:r>
              <a:rPr lang="en-US" sz="4000" dirty="0">
                <a:solidFill>
                  <a:srgbClr val="FFDF79"/>
                </a:solidFill>
              </a:rPr>
              <a:t>3. </a:t>
            </a:r>
            <a:r>
              <a:rPr lang="en-US" sz="4000" u="sng" dirty="0">
                <a:solidFill>
                  <a:srgbClr val="FFDF79"/>
                </a:solidFill>
              </a:rPr>
              <a:t>P</a:t>
            </a:r>
            <a:r>
              <a:rPr lang="en-US" sz="4000" dirty="0">
                <a:solidFill>
                  <a:srgbClr val="FFDF79"/>
                </a:solidFill>
              </a:rPr>
              <a:t>arent – Child</a:t>
            </a:r>
            <a:endParaRPr lang="en-US" sz="1000" dirty="0">
              <a:solidFill>
                <a:srgbClr val="FFDF79"/>
              </a:solidFill>
            </a:endParaRPr>
          </a:p>
          <a:p>
            <a:pPr marL="515938" lvl="1" indent="-515938"/>
            <a:r>
              <a:rPr lang="en-US" sz="1000" dirty="0">
                <a:solidFill>
                  <a:srgbClr val="FFDF79"/>
                </a:solidFill>
              </a:rPr>
              <a:t>	</a:t>
            </a:r>
            <a:r>
              <a:rPr lang="en-US" sz="2900" dirty="0" err="1">
                <a:solidFill>
                  <a:srgbClr val="FFDF79"/>
                </a:solidFill>
              </a:rPr>
              <a:t>Jer</a:t>
            </a:r>
            <a:r>
              <a:rPr lang="en-US" sz="2900" dirty="0">
                <a:solidFill>
                  <a:srgbClr val="FFDF79"/>
                </a:solidFill>
              </a:rPr>
              <a:t> 31:9,20; Mt 6:6; 7:9-11; 1 </a:t>
            </a:r>
            <a:r>
              <a:rPr lang="en-US" sz="2900" dirty="0" err="1">
                <a:solidFill>
                  <a:srgbClr val="FFDF79"/>
                </a:solidFill>
              </a:rPr>
              <a:t>Jn</a:t>
            </a:r>
            <a:r>
              <a:rPr lang="en-US" sz="2900" dirty="0">
                <a:solidFill>
                  <a:srgbClr val="FFDF79"/>
                </a:solidFill>
              </a:rPr>
              <a:t> 3:1</a:t>
            </a:r>
          </a:p>
          <a:p>
            <a:pPr marL="515938" lvl="1" indent="-515938"/>
            <a:r>
              <a:rPr lang="en-US" sz="1000" dirty="0">
                <a:solidFill>
                  <a:srgbClr val="FFDF79"/>
                </a:solidFill>
              </a:rPr>
              <a:t> </a:t>
            </a:r>
          </a:p>
          <a:p>
            <a:pPr marL="342900" indent="-342900"/>
            <a:r>
              <a:rPr lang="en-US" sz="4000" dirty="0">
                <a:solidFill>
                  <a:srgbClr val="FFDF79"/>
                </a:solidFill>
              </a:rPr>
              <a:t>4. </a:t>
            </a:r>
            <a:r>
              <a:rPr lang="en-US" sz="4000" u="sng" dirty="0">
                <a:solidFill>
                  <a:srgbClr val="FFDF79"/>
                </a:solidFill>
              </a:rPr>
              <a:t>M</a:t>
            </a:r>
            <a:r>
              <a:rPr lang="en-US" sz="4000" dirty="0">
                <a:solidFill>
                  <a:srgbClr val="FFDF79"/>
                </a:solidFill>
              </a:rPr>
              <a:t>arriage</a:t>
            </a:r>
            <a:endParaRPr lang="en-US" sz="1000" dirty="0">
              <a:solidFill>
                <a:srgbClr val="FFDF79"/>
              </a:solidFill>
            </a:endParaRPr>
          </a:p>
          <a:p>
            <a:pPr marL="515938" indent="-515938"/>
            <a:r>
              <a:rPr lang="en-US" sz="1000" dirty="0">
                <a:solidFill>
                  <a:srgbClr val="FFDF79"/>
                </a:solidFill>
              </a:rPr>
              <a:t>	</a:t>
            </a:r>
            <a:r>
              <a:rPr lang="en-US" sz="2900" dirty="0">
                <a:solidFill>
                  <a:srgbClr val="FFDF79"/>
                </a:solidFill>
              </a:rPr>
              <a:t>Isa 54:5-10; </a:t>
            </a:r>
            <a:r>
              <a:rPr lang="en-US" sz="2900" dirty="0" err="1">
                <a:solidFill>
                  <a:srgbClr val="FFDF79"/>
                </a:solidFill>
              </a:rPr>
              <a:t>Jer</a:t>
            </a:r>
            <a:r>
              <a:rPr lang="en-US" sz="2900" dirty="0">
                <a:solidFill>
                  <a:srgbClr val="FFDF79"/>
                </a:solidFill>
              </a:rPr>
              <a:t> 31:31-32; Ezek 16:1-9, 32; Eph 5:32</a:t>
            </a:r>
            <a:endParaRPr lang="en-US" sz="2900" dirty="0">
              <a:solidFill>
                <a:srgbClr val="FFFFFF"/>
              </a:solidFill>
            </a:endParaRPr>
          </a:p>
        </p:txBody>
      </p:sp>
    </p:spTree>
    <p:extLst>
      <p:ext uri="{BB962C8B-B14F-4D97-AF65-F5344CB8AC3E}">
        <p14:creationId xmlns:p14="http://schemas.microsoft.com/office/powerpoint/2010/main" val="3863249858"/>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nvPr>
        </p:nvGraphicFramePr>
        <p:xfrm>
          <a:off x="0" y="1"/>
          <a:ext cx="9144000" cy="6995649"/>
        </p:xfrm>
        <a:graphic>
          <a:graphicData uri="http://schemas.openxmlformats.org/drawingml/2006/table">
            <a:tbl>
              <a:tblPr firstRow="1" bandRow="1">
                <a:tableStyleId>{AF606853-7671-496A-8E4F-DF71F8EC918B}</a:tableStyleId>
              </a:tblPr>
              <a:tblGrid>
                <a:gridCol w="2915816"/>
                <a:gridCol w="2880320"/>
                <a:gridCol w="3347864"/>
              </a:tblGrid>
              <a:tr h="1062747">
                <a:tc>
                  <a:txBody>
                    <a:bodyPr/>
                    <a:lstStyle/>
                    <a:p>
                      <a:pPr algn="ctr"/>
                      <a:r>
                        <a:rPr lang="en-US" sz="2800" cap="none" spc="0" dirty="0" err="1" smtClean="0">
                          <a:ln w="18415" cmpd="sng">
                            <a:solidFill>
                              <a:srgbClr val="FFFFFF"/>
                            </a:solidFill>
                            <a:prstDash val="solid"/>
                          </a:ln>
                          <a:effectLst>
                            <a:outerShdw blurRad="63500" dir="3600000" algn="tl" rotWithShape="0">
                              <a:srgbClr val="000000">
                                <a:alpha val="70000"/>
                              </a:srgbClr>
                            </a:outerShdw>
                          </a:effectLst>
                        </a:rPr>
                        <a:t>Abrahamic</a:t>
                      </a:r>
                      <a:r>
                        <a:rPr lang="en-US" sz="2800" cap="none" spc="0" dirty="0" smtClean="0">
                          <a:ln w="18415" cmpd="sng">
                            <a:solidFill>
                              <a:srgbClr val="FFFFFF"/>
                            </a:solidFill>
                            <a:prstDash val="solid"/>
                          </a:ln>
                          <a:effectLst>
                            <a:outerShdw blurRad="63500" dir="3600000" algn="tl" rotWithShape="0">
                              <a:srgbClr val="000000">
                                <a:alpha val="70000"/>
                              </a:srgbClr>
                            </a:outerShdw>
                          </a:effectLst>
                        </a:rPr>
                        <a:t> Covenant</a:t>
                      </a:r>
                      <a:endParaRPr lang="en-US" sz="2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a:txBody>
                    <a:bodyPr/>
                    <a:lstStyle/>
                    <a:p>
                      <a:pPr algn="ctr"/>
                      <a:r>
                        <a:rPr lang="en-US" sz="2800" cap="none" spc="0" dirty="0" smtClean="0">
                          <a:ln w="18415" cmpd="sng">
                            <a:solidFill>
                              <a:srgbClr val="FFFFFF"/>
                            </a:solidFill>
                            <a:prstDash val="solid"/>
                          </a:ln>
                          <a:effectLst>
                            <a:outerShdw blurRad="63500" dir="3600000" algn="tl" rotWithShape="0">
                              <a:srgbClr val="000000">
                                <a:alpha val="70000"/>
                              </a:srgbClr>
                            </a:outerShdw>
                          </a:effectLst>
                        </a:rPr>
                        <a:t>Sinai Covenant</a:t>
                      </a:r>
                      <a:endParaRPr lang="en-US" sz="2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a:txBody>
                    <a:bodyPr/>
                    <a:lstStyle/>
                    <a:p>
                      <a:pPr algn="ctr"/>
                      <a:endParaRPr lang="en-US" sz="2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r>
              <a:tr h="2438260">
                <a:tc>
                  <a:txBody>
                    <a:bodyPr/>
                    <a:lstStyle/>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Promise/Faith</a:t>
                      </a: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marL="0" marR="0" lvl="0" indent="0" algn="ctr" defTabSz="914363" rtl="0" eaLnBrk="1" fontAlgn="auto" latinLnBrk="0" hangingPunct="1">
                        <a:lnSpc>
                          <a:spcPct val="100000"/>
                        </a:lnSpc>
                        <a:spcBef>
                          <a:spcPts val="0"/>
                        </a:spcBef>
                        <a:spcAft>
                          <a:spcPts val="0"/>
                        </a:spcAft>
                        <a:buClrTx/>
                        <a:buSzTx/>
                        <a:buFontTx/>
                        <a:buNone/>
                        <a:tabLst/>
                        <a:defRPr/>
                      </a:pPr>
                      <a:r>
                        <a:rPr kumimoji="0" lang="en-US" sz="2700" b="0"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rPr>
                        <a:t>Gen 15:6, 18</a:t>
                      </a: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txBody>
                  <a:tcPr/>
                </a:tc>
                <a:tc>
                  <a:txBody>
                    <a:bodyPr/>
                    <a:lstStyle/>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Law/Obedience</a:t>
                      </a: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Deut 4:12-13</a:t>
                      </a:r>
                    </a:p>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      5:2-3</a:t>
                      </a:r>
                      <a:endParaRPr lang="en-US" sz="27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a:txBody>
                    <a:bodyPr/>
                    <a:lstStyle/>
                    <a:p>
                      <a:pPr algn="ctr"/>
                      <a:endParaRPr lang="en-US" sz="2700" cap="none" spc="0" baseline="0" dirty="0" smtClean="0">
                        <a:ln w="18415" cmpd="sng">
                          <a:solidFill>
                            <a:srgbClr val="FFFFFF"/>
                          </a:solidFill>
                          <a:prstDash val="solid"/>
                        </a:ln>
                        <a:effectLst>
                          <a:outerShdw blurRad="63500" dir="3600000" algn="tl" rotWithShape="0">
                            <a:srgbClr val="000000">
                              <a:alpha val="70000"/>
                            </a:srgbClr>
                          </a:outerShdw>
                        </a:effectLst>
                      </a:endParaRPr>
                    </a:p>
                  </a:txBody>
                  <a:tcPr/>
                </a:tc>
              </a:tr>
              <a:tr h="3372582">
                <a:tc gridSpan="3">
                  <a:txBody>
                    <a:bodyPr/>
                    <a:lstStyle/>
                    <a:p>
                      <a:pPr marL="0" marR="0" lvl="0" indent="354013"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US" sz="800" b="0"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endParaRPr>
                    </a:p>
                    <a:p>
                      <a:endParaRPr lang="en-US" sz="19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hMerge="1">
                  <a:txBody>
                    <a:bodyPr/>
                    <a:lstStyle/>
                    <a:p>
                      <a:endParaRPr lang="en-US" sz="19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hMerge="1">
                  <a:txBody>
                    <a:bodyPr/>
                    <a:lstStyle/>
                    <a:p>
                      <a:endParaRPr lang="en-US" sz="19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r>
            </a:tbl>
          </a:graphicData>
        </a:graphic>
      </p:graphicFrame>
      <p:sp>
        <p:nvSpPr>
          <p:cNvPr id="5" name="TextBox 4"/>
          <p:cNvSpPr txBox="1"/>
          <p:nvPr/>
        </p:nvSpPr>
        <p:spPr>
          <a:xfrm>
            <a:off x="533400" y="4343400"/>
            <a:ext cx="8001000" cy="1200329"/>
          </a:xfrm>
          <a:prstGeom prst="rect">
            <a:avLst/>
          </a:prstGeom>
          <a:noFill/>
        </p:spPr>
        <p:txBody>
          <a:bodyPr wrap="square" rtlCol="0">
            <a:spAutoFit/>
          </a:bodyPr>
          <a:lstStyle/>
          <a:p>
            <a:pPr algn="ctr"/>
            <a:r>
              <a:rPr lang="en-US" sz="3600" dirty="0">
                <a:solidFill>
                  <a:srgbClr val="FFFFFF"/>
                </a:solidFill>
              </a:rPr>
              <a:t>Evangelical Model of the Covenants</a:t>
            </a:r>
          </a:p>
          <a:p>
            <a:pPr algn="ctr"/>
            <a:r>
              <a:rPr lang="en-US" sz="3600" dirty="0">
                <a:solidFill>
                  <a:srgbClr val="FFFFFF"/>
                </a:solidFill>
              </a:rPr>
              <a:t>Especially the Old and New Covenants</a:t>
            </a:r>
          </a:p>
        </p:txBody>
      </p:sp>
    </p:spTree>
    <p:extLst>
      <p:ext uri="{BB962C8B-B14F-4D97-AF65-F5344CB8AC3E}">
        <p14:creationId xmlns:p14="http://schemas.microsoft.com/office/powerpoint/2010/main" val="659015769"/>
      </p:ext>
    </p:extLst>
  </p:cSld>
  <p:clrMapOvr>
    <a:masterClrMapping/>
  </p:clrMapOvr>
  <p:transition>
    <p:fade/>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
            <a:ext cx="8382000" cy="1196752"/>
          </a:xfrm>
        </p:spPr>
        <p:txBody>
          <a:bodyPr>
            <a:norm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b="1" dirty="0" smtClean="0">
                <a:ln>
                  <a:prstDash val="solid"/>
                </a:ln>
                <a:solidFill>
                  <a:srgbClr val="D3B6E8"/>
                </a:solidFill>
                <a:effectLst>
                  <a:outerShdw blurRad="88000" dist="50800" dir="5040000" algn="tl">
                    <a:schemeClr val="accent4">
                      <a:tint val="80000"/>
                      <a:satMod val="250000"/>
                      <a:alpha val="45000"/>
                    </a:schemeClr>
                  </a:outerShdw>
                </a:effectLst>
              </a:rPr>
              <a:t>Marriage Covenant</a:t>
            </a:r>
            <a:endParaRPr lang="en-US" b="1" dirty="0">
              <a:ln>
                <a:prstDash val="solid"/>
              </a:ln>
              <a:solidFill>
                <a:srgbClr val="D3B6E8"/>
              </a:solidFill>
              <a:effectLst>
                <a:outerShdw blurRad="88000" dist="50800" dir="5040000" algn="tl">
                  <a:schemeClr val="accent4">
                    <a:tint val="80000"/>
                    <a:satMod val="250000"/>
                    <a:alpha val="45000"/>
                  </a:schemeClr>
                </a:outerShdw>
              </a:effectLst>
            </a:endParaRPr>
          </a:p>
        </p:txBody>
      </p:sp>
      <p:sp>
        <p:nvSpPr>
          <p:cNvPr id="3" name="Content Placeholder 2"/>
          <p:cNvSpPr>
            <a:spLocks noGrp="1"/>
          </p:cNvSpPr>
          <p:nvPr>
            <p:ph idx="1"/>
          </p:nvPr>
        </p:nvSpPr>
        <p:spPr>
          <a:xfrm>
            <a:off x="381000" y="990600"/>
            <a:ext cx="8458200" cy="2985779"/>
          </a:xfrm>
        </p:spPr>
        <p:txBody>
          <a:bodyPr>
            <a:noAutofit/>
          </a:bodyPr>
          <a:lstStyle/>
          <a:p>
            <a:pPr marL="0" indent="0">
              <a:buNone/>
            </a:pPr>
            <a:r>
              <a:rPr lang="en-US" sz="2800" dirty="0" smtClean="0">
                <a:effectLst>
                  <a:outerShdw blurRad="38100" dist="38100" dir="2700000" algn="tl">
                    <a:srgbClr val="000000">
                      <a:alpha val="43137"/>
                    </a:srgbClr>
                  </a:outerShdw>
                </a:effectLst>
              </a:rPr>
              <a:t>“‘The days are coming,’ declares the LORD, ‘when I will make a new covenant  with the people of Israel and with the people of Judah . . . because they broke my covenant, though I was a husband to them,’ declares the LORD.” </a:t>
            </a: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28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Jer</a:t>
            </a: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31:31-32</a:t>
            </a:r>
            <a:endParaRPr lang="en-US" sz="10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marL="0" indent="0">
              <a:buNone/>
            </a:pPr>
            <a:endParaRPr lang="en-US" sz="10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marL="0" indent="0">
              <a:buNone/>
            </a:pPr>
            <a:r>
              <a:rPr lang="en-US" sz="1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endParaRPr lang="en-US" sz="2800" dirty="0" smtClean="0">
              <a:ln w="18415" cmpd="sng">
                <a:solidFill>
                  <a:srgbClr val="FFFFFF"/>
                </a:solidFill>
                <a:prstDash val="solid"/>
              </a:ln>
              <a:solidFill>
                <a:srgbClr val="FFFFFF"/>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87872080"/>
      </p:ext>
    </p:extLst>
  </p:cSld>
  <p:clrMapOvr>
    <a:masterClrMapping/>
  </p:clrMapOvr>
  <p:transition>
    <p:fade/>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
            <a:ext cx="8382000" cy="1196752"/>
          </a:xfrm>
        </p:spPr>
        <p:txBody>
          <a:bodyPr>
            <a:norm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b="1" dirty="0" smtClean="0">
                <a:ln>
                  <a:prstDash val="solid"/>
                </a:ln>
                <a:solidFill>
                  <a:srgbClr val="D3B6E8"/>
                </a:solidFill>
                <a:effectLst>
                  <a:outerShdw blurRad="88000" dist="50800" dir="5040000" algn="tl">
                    <a:schemeClr val="accent4">
                      <a:tint val="80000"/>
                      <a:satMod val="250000"/>
                      <a:alpha val="45000"/>
                    </a:schemeClr>
                  </a:outerShdw>
                </a:effectLst>
              </a:rPr>
              <a:t>Marriage Covenant</a:t>
            </a:r>
            <a:endParaRPr lang="en-US" b="1" dirty="0">
              <a:ln>
                <a:prstDash val="solid"/>
              </a:ln>
              <a:solidFill>
                <a:srgbClr val="D3B6E8"/>
              </a:solidFill>
              <a:effectLst>
                <a:outerShdw blurRad="88000" dist="50800" dir="5040000" algn="tl">
                  <a:schemeClr val="accent4">
                    <a:tint val="80000"/>
                    <a:satMod val="250000"/>
                    <a:alpha val="45000"/>
                  </a:schemeClr>
                </a:outerShdw>
              </a:effectLst>
            </a:endParaRPr>
          </a:p>
        </p:txBody>
      </p:sp>
      <p:sp>
        <p:nvSpPr>
          <p:cNvPr id="3" name="Content Placeholder 2"/>
          <p:cNvSpPr>
            <a:spLocks noGrp="1"/>
          </p:cNvSpPr>
          <p:nvPr>
            <p:ph idx="1"/>
          </p:nvPr>
        </p:nvSpPr>
        <p:spPr>
          <a:xfrm>
            <a:off x="381000" y="990600"/>
            <a:ext cx="8458200" cy="2985779"/>
          </a:xfrm>
        </p:spPr>
        <p:txBody>
          <a:bodyPr>
            <a:noAutofit/>
          </a:bodyPr>
          <a:lstStyle/>
          <a:p>
            <a:pPr marL="0" indent="0">
              <a:buNone/>
            </a:pPr>
            <a:r>
              <a:rPr lang="en-US" sz="2800" dirty="0" smtClean="0">
                <a:effectLst>
                  <a:outerShdw blurRad="38100" dist="38100" dir="2700000" algn="tl">
                    <a:srgbClr val="000000">
                      <a:alpha val="43137"/>
                    </a:srgbClr>
                  </a:outerShdw>
                </a:effectLst>
              </a:rPr>
              <a:t>“‘The days are coming,’ declares the LORD, ‘when I will make a new covenant  with the people of Israel and with the people of Judah . . . because they broke my covenant, though I was a husband to them,’ declares the LORD.” </a:t>
            </a: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Jer 31:31-32</a:t>
            </a:r>
            <a:endParaRPr lang="en-US" sz="10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marL="0" indent="0">
              <a:buNone/>
            </a:pPr>
            <a:endParaRPr lang="en-US" sz="10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marL="0" indent="0">
              <a:buNone/>
            </a:pPr>
            <a:r>
              <a:rPr lang="en-US" sz="1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2800" dirty="0" smtClean="0">
                <a:effectLst>
                  <a:outerShdw blurRad="38100" dist="38100" dir="2700000" algn="tl">
                    <a:srgbClr val="000000">
                      <a:alpha val="43137"/>
                    </a:srgbClr>
                  </a:outerShdw>
                </a:effectLst>
              </a:rPr>
              <a:t>After discussing the marriage relationship, Paul writes: “This is a profound mystery—but I am talking about Christ and the church.”</a:t>
            </a:r>
            <a:r>
              <a:rPr lang="en-US" sz="2800" dirty="0" smtClean="0">
                <a:ln w="18415" cmpd="sng">
                  <a:solidFill>
                    <a:srgbClr val="FFFFFF"/>
                  </a:solidFill>
                  <a:prstDash val="solid"/>
                </a:ln>
                <a:solidFill>
                  <a:srgbClr val="FFFFFF"/>
                </a:solidFill>
                <a:effectLst>
                  <a:outerShdw blurRad="38100" dist="38100" dir="2700000" algn="tl">
                    <a:srgbClr val="000000">
                      <a:alpha val="43137"/>
                    </a:srgbClr>
                  </a:outerShdw>
                </a:effectLst>
              </a:rPr>
              <a:t> 				       Eph 5:32</a:t>
            </a: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endParaRPr lang="en-US" sz="2800" dirty="0" smtClean="0">
              <a:ln w="18415" cmpd="sng">
                <a:solidFill>
                  <a:srgbClr val="FFFFFF"/>
                </a:solidFill>
                <a:prstDash val="solid"/>
              </a:ln>
              <a:solidFill>
                <a:srgbClr val="FFFFFF"/>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30498920"/>
      </p:ext>
    </p:extLst>
  </p:cSld>
  <p:clrMapOvr>
    <a:masterClrMapping/>
  </p:clrMapOvr>
  <p:transition>
    <p:fade/>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457200"/>
            <a:ext cx="8382000" cy="747897"/>
          </a:xfrm>
        </p:spPr>
        <p:txBody>
          <a:bodyPr/>
          <a:lstStyle/>
          <a:p>
            <a:pPr algn="ctr"/>
            <a:r>
              <a:rPr lang="en-US" sz="5400" dirty="0" smtClean="0"/>
              <a:t>Description of “Covenant”</a:t>
            </a:r>
            <a:endParaRPr lang="en-US" sz="5400" dirty="0"/>
          </a:p>
        </p:txBody>
      </p:sp>
      <p:sp>
        <p:nvSpPr>
          <p:cNvPr id="4" name="TextBox 3"/>
          <p:cNvSpPr txBox="1"/>
          <p:nvPr/>
        </p:nvSpPr>
        <p:spPr>
          <a:xfrm>
            <a:off x="533400" y="1324719"/>
            <a:ext cx="8382000" cy="4847481"/>
          </a:xfrm>
          <a:prstGeom prst="rect">
            <a:avLst/>
          </a:prstGeom>
          <a:noFill/>
        </p:spPr>
        <p:txBody>
          <a:bodyPr wrap="square" rtlCol="0">
            <a:spAutoFit/>
          </a:bodyPr>
          <a:lstStyle/>
          <a:p>
            <a:pPr marL="342900" indent="-342900">
              <a:buFontTx/>
              <a:buAutoNum type="arabicPeriod"/>
            </a:pPr>
            <a:r>
              <a:rPr lang="en-US" sz="4000" dirty="0">
                <a:solidFill>
                  <a:srgbClr val="FFDF79"/>
                </a:solidFill>
              </a:rPr>
              <a:t> </a:t>
            </a:r>
            <a:r>
              <a:rPr lang="en-US" sz="4000" u="sng" dirty="0">
                <a:solidFill>
                  <a:srgbClr val="FFDF79"/>
                </a:solidFill>
              </a:rPr>
              <a:t>L</a:t>
            </a:r>
            <a:r>
              <a:rPr lang="en-US" sz="4000" dirty="0">
                <a:solidFill>
                  <a:srgbClr val="FFDF79"/>
                </a:solidFill>
              </a:rPr>
              <a:t>egal</a:t>
            </a:r>
            <a:endParaRPr lang="en-US" sz="1000" dirty="0">
              <a:solidFill>
                <a:srgbClr val="FFDF79"/>
              </a:solidFill>
            </a:endParaRPr>
          </a:p>
          <a:p>
            <a:pPr marL="515938" indent="-515938"/>
            <a:r>
              <a:rPr lang="en-US" sz="1000" dirty="0">
                <a:solidFill>
                  <a:srgbClr val="FFDF79"/>
                </a:solidFill>
              </a:rPr>
              <a:t>	</a:t>
            </a:r>
            <a:r>
              <a:rPr lang="en-US" sz="2900" dirty="0">
                <a:solidFill>
                  <a:srgbClr val="FFDF79"/>
                </a:solidFill>
              </a:rPr>
              <a:t> Gal 3:15; Heb 7:22; 9:15-18</a:t>
            </a:r>
          </a:p>
          <a:p>
            <a:pPr marL="515938" indent="-515938"/>
            <a:endParaRPr lang="en-US" sz="1000" dirty="0">
              <a:solidFill>
                <a:srgbClr val="FFDF79"/>
              </a:solidFill>
            </a:endParaRPr>
          </a:p>
          <a:p>
            <a:pPr marL="342900" indent="-342900"/>
            <a:r>
              <a:rPr lang="en-US" sz="4000" dirty="0">
                <a:solidFill>
                  <a:srgbClr val="FFDF79"/>
                </a:solidFill>
              </a:rPr>
              <a:t>2. </a:t>
            </a:r>
            <a:r>
              <a:rPr lang="en-US" sz="4000" u="sng" dirty="0">
                <a:solidFill>
                  <a:srgbClr val="FFDF79"/>
                </a:solidFill>
              </a:rPr>
              <a:t>S</a:t>
            </a:r>
            <a:r>
              <a:rPr lang="en-US" sz="4000" dirty="0">
                <a:solidFill>
                  <a:srgbClr val="FFDF79"/>
                </a:solidFill>
              </a:rPr>
              <a:t>ervant/Slave – Master</a:t>
            </a:r>
            <a:endParaRPr lang="en-US" sz="1000" dirty="0">
              <a:solidFill>
                <a:srgbClr val="FFDF79"/>
              </a:solidFill>
            </a:endParaRPr>
          </a:p>
          <a:p>
            <a:pPr marL="515938" indent="-515938"/>
            <a:r>
              <a:rPr lang="en-US" sz="1000" dirty="0">
                <a:solidFill>
                  <a:srgbClr val="FFDF79"/>
                </a:solidFill>
              </a:rPr>
              <a:t>	</a:t>
            </a:r>
            <a:r>
              <a:rPr lang="en-US" sz="2900" dirty="0" err="1">
                <a:solidFill>
                  <a:srgbClr val="FFDF79"/>
                </a:solidFill>
              </a:rPr>
              <a:t>Jer</a:t>
            </a:r>
            <a:r>
              <a:rPr lang="en-US" sz="2900" dirty="0">
                <a:solidFill>
                  <a:srgbClr val="FFDF79"/>
                </a:solidFill>
              </a:rPr>
              <a:t> 31:3; Rom 1:1; Phil 2:5-7</a:t>
            </a:r>
          </a:p>
          <a:p>
            <a:pPr marL="515938" indent="-515938"/>
            <a:r>
              <a:rPr lang="en-US" sz="1000" dirty="0">
                <a:solidFill>
                  <a:srgbClr val="FFDF79"/>
                </a:solidFill>
              </a:rPr>
              <a:t> </a:t>
            </a:r>
          </a:p>
          <a:p>
            <a:pPr marL="342900" indent="-342900"/>
            <a:r>
              <a:rPr lang="en-US" sz="4000" dirty="0">
                <a:solidFill>
                  <a:srgbClr val="FFDF79"/>
                </a:solidFill>
              </a:rPr>
              <a:t>3. </a:t>
            </a:r>
            <a:r>
              <a:rPr lang="en-US" sz="4000" u="sng" dirty="0">
                <a:solidFill>
                  <a:srgbClr val="FFDF79"/>
                </a:solidFill>
              </a:rPr>
              <a:t>P</a:t>
            </a:r>
            <a:r>
              <a:rPr lang="en-US" sz="4000" dirty="0">
                <a:solidFill>
                  <a:srgbClr val="FFDF79"/>
                </a:solidFill>
              </a:rPr>
              <a:t>arent – Child</a:t>
            </a:r>
            <a:endParaRPr lang="en-US" sz="1000" dirty="0">
              <a:solidFill>
                <a:srgbClr val="FFDF79"/>
              </a:solidFill>
            </a:endParaRPr>
          </a:p>
          <a:p>
            <a:pPr marL="515938" lvl="1" indent="-515938"/>
            <a:r>
              <a:rPr lang="en-US" sz="1000" dirty="0">
                <a:solidFill>
                  <a:srgbClr val="FFDF79"/>
                </a:solidFill>
              </a:rPr>
              <a:t>	</a:t>
            </a:r>
            <a:r>
              <a:rPr lang="en-US" sz="2900" dirty="0" err="1">
                <a:solidFill>
                  <a:srgbClr val="FFDF79"/>
                </a:solidFill>
              </a:rPr>
              <a:t>Jer</a:t>
            </a:r>
            <a:r>
              <a:rPr lang="en-US" sz="2900" dirty="0">
                <a:solidFill>
                  <a:srgbClr val="FFDF79"/>
                </a:solidFill>
              </a:rPr>
              <a:t> 31:9,20; Mt 6:6; 7:9-11; 1 </a:t>
            </a:r>
            <a:r>
              <a:rPr lang="en-US" sz="2900" dirty="0" err="1">
                <a:solidFill>
                  <a:srgbClr val="FFDF79"/>
                </a:solidFill>
              </a:rPr>
              <a:t>Jn</a:t>
            </a:r>
            <a:r>
              <a:rPr lang="en-US" sz="2900" dirty="0">
                <a:solidFill>
                  <a:srgbClr val="FFDF79"/>
                </a:solidFill>
              </a:rPr>
              <a:t> 3:1</a:t>
            </a:r>
          </a:p>
          <a:p>
            <a:pPr marL="515938" lvl="1" indent="-515938"/>
            <a:r>
              <a:rPr lang="en-US" sz="1000" dirty="0">
                <a:solidFill>
                  <a:srgbClr val="FFDF79"/>
                </a:solidFill>
              </a:rPr>
              <a:t> </a:t>
            </a:r>
          </a:p>
          <a:p>
            <a:pPr marL="342900" indent="-342900"/>
            <a:r>
              <a:rPr lang="en-US" sz="4000" dirty="0">
                <a:solidFill>
                  <a:srgbClr val="FFDF79"/>
                </a:solidFill>
              </a:rPr>
              <a:t>4. </a:t>
            </a:r>
            <a:r>
              <a:rPr lang="en-US" sz="4000" u="sng" dirty="0">
                <a:solidFill>
                  <a:srgbClr val="FFDF79"/>
                </a:solidFill>
              </a:rPr>
              <a:t>M</a:t>
            </a:r>
            <a:r>
              <a:rPr lang="en-US" sz="4000" dirty="0">
                <a:solidFill>
                  <a:srgbClr val="FFDF79"/>
                </a:solidFill>
              </a:rPr>
              <a:t>arriage</a:t>
            </a:r>
            <a:endParaRPr lang="en-US" sz="1000" dirty="0">
              <a:solidFill>
                <a:srgbClr val="FFDF79"/>
              </a:solidFill>
            </a:endParaRPr>
          </a:p>
          <a:p>
            <a:pPr marL="515938" indent="-515938"/>
            <a:r>
              <a:rPr lang="en-US" sz="1000" dirty="0">
                <a:solidFill>
                  <a:srgbClr val="FFDF79"/>
                </a:solidFill>
              </a:rPr>
              <a:t>	</a:t>
            </a:r>
            <a:r>
              <a:rPr lang="en-US" sz="2900" dirty="0">
                <a:solidFill>
                  <a:srgbClr val="FFDF79"/>
                </a:solidFill>
              </a:rPr>
              <a:t>Isa 54:5-10; </a:t>
            </a:r>
            <a:r>
              <a:rPr lang="en-US" sz="2900" dirty="0" err="1">
                <a:solidFill>
                  <a:srgbClr val="FFDF79"/>
                </a:solidFill>
              </a:rPr>
              <a:t>Jer</a:t>
            </a:r>
            <a:r>
              <a:rPr lang="en-US" sz="2900" dirty="0">
                <a:solidFill>
                  <a:srgbClr val="FFDF79"/>
                </a:solidFill>
              </a:rPr>
              <a:t> 31:31-32; Ezek 16:1-9, 32; Eph 5:32</a:t>
            </a:r>
            <a:endParaRPr lang="en-US" sz="2900" dirty="0">
              <a:solidFill>
                <a:srgbClr val="FFFFFF"/>
              </a:solidFill>
            </a:endParaRPr>
          </a:p>
        </p:txBody>
      </p:sp>
    </p:spTree>
    <p:extLst>
      <p:ext uri="{BB962C8B-B14F-4D97-AF65-F5344CB8AC3E}">
        <p14:creationId xmlns:p14="http://schemas.microsoft.com/office/powerpoint/2010/main" val="908726465"/>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85800"/>
            <a:ext cx="8382000" cy="4876800"/>
          </a:xfrm>
        </p:spPr>
        <p:txBody>
          <a:bodyPr>
            <a:noAutofit/>
          </a:bodyPr>
          <a:lstStyle/>
          <a:p>
            <a:pPr marL="0" indent="0">
              <a:buNone/>
            </a:pPr>
            <a:r>
              <a:rPr lang="en-US" sz="2800" dirty="0" smtClean="0">
                <a:effectLst>
                  <a:outerShdw blurRad="38100" dist="38100" dir="2700000" algn="tl">
                    <a:srgbClr val="000000">
                      <a:alpha val="43137"/>
                    </a:srgbClr>
                  </a:outerShdw>
                </a:effectLst>
              </a:rPr>
              <a:t>“</a:t>
            </a:r>
            <a:r>
              <a:rPr lang="en-US" sz="2800" baseline="30000" dirty="0" smtClean="0">
                <a:effectLst>
                  <a:outerShdw blurRad="38100" dist="38100" dir="2700000" algn="tl">
                    <a:srgbClr val="000000">
                      <a:alpha val="43137"/>
                    </a:srgbClr>
                  </a:outerShdw>
                </a:effectLst>
              </a:rPr>
              <a:t>7</a:t>
            </a:r>
            <a:r>
              <a:rPr lang="en-US" sz="2800" dirty="0" smtClean="0">
                <a:effectLst>
                  <a:outerShdw blurRad="38100" dist="38100" dir="2700000" algn="tl">
                    <a:srgbClr val="000000">
                      <a:alpha val="43137"/>
                    </a:srgbClr>
                  </a:outerShdw>
                </a:effectLst>
              </a:rPr>
              <a:t> For </a:t>
            </a:r>
            <a:r>
              <a:rPr lang="en-US" sz="2800" dirty="0">
                <a:effectLst>
                  <a:outerShdw blurRad="38100" dist="38100" dir="2700000" algn="tl">
                    <a:srgbClr val="000000">
                      <a:alpha val="43137"/>
                    </a:srgbClr>
                  </a:outerShdw>
                </a:effectLst>
              </a:rPr>
              <a:t>if there had been nothing wrong with that first covenant, no place would have been sought for another. </a:t>
            </a:r>
            <a:r>
              <a:rPr lang="en-US" sz="2800" baseline="30000" dirty="0" smtClean="0">
                <a:effectLst>
                  <a:outerShdw blurRad="38100" dist="38100" dir="2700000" algn="tl">
                    <a:srgbClr val="000000">
                      <a:alpha val="43137"/>
                    </a:srgbClr>
                  </a:outerShdw>
                </a:effectLst>
              </a:rPr>
              <a:t>8</a:t>
            </a:r>
            <a:r>
              <a:rPr lang="en-US" sz="2800" dirty="0" smtClean="0">
                <a:effectLst>
                  <a:outerShdw blurRad="38100" dist="38100" dir="2700000" algn="tl">
                    <a:srgbClr val="000000">
                      <a:alpha val="43137"/>
                    </a:srgbClr>
                  </a:outerShdw>
                </a:effectLst>
              </a:rPr>
              <a:t> </a:t>
            </a:r>
            <a:r>
              <a:rPr lang="en-US" sz="2800" dirty="0">
                <a:effectLst>
                  <a:outerShdw blurRad="38100" dist="38100" dir="2700000" algn="tl">
                    <a:srgbClr val="000000">
                      <a:alpha val="43137"/>
                    </a:srgbClr>
                  </a:outerShdw>
                </a:effectLst>
              </a:rPr>
              <a:t>But God found fault with the people and </a:t>
            </a:r>
            <a:r>
              <a:rPr lang="en-US" sz="2800" dirty="0" smtClean="0">
                <a:effectLst>
                  <a:outerShdw blurRad="38100" dist="38100" dir="2700000" algn="tl">
                    <a:srgbClr val="000000">
                      <a:alpha val="43137"/>
                    </a:srgbClr>
                  </a:outerShdw>
                </a:effectLst>
              </a:rPr>
              <a:t>said: ‘The </a:t>
            </a:r>
            <a:r>
              <a:rPr lang="en-US" sz="2800" dirty="0">
                <a:effectLst>
                  <a:outerShdw blurRad="38100" dist="38100" dir="2700000" algn="tl">
                    <a:srgbClr val="000000">
                      <a:alpha val="43137"/>
                    </a:srgbClr>
                  </a:outerShdw>
                </a:effectLst>
              </a:rPr>
              <a:t>days are coming, declares the Lord, </a:t>
            </a:r>
            <a:r>
              <a:rPr lang="en-US" sz="2800" dirty="0" smtClean="0">
                <a:effectLst>
                  <a:outerShdw blurRad="38100" dist="38100" dir="2700000" algn="tl">
                    <a:srgbClr val="000000">
                      <a:alpha val="43137"/>
                    </a:srgbClr>
                  </a:outerShdw>
                </a:effectLst>
              </a:rPr>
              <a:t>when </a:t>
            </a:r>
            <a:r>
              <a:rPr lang="en-US" sz="2800" dirty="0">
                <a:effectLst>
                  <a:outerShdw blurRad="38100" dist="38100" dir="2700000" algn="tl">
                    <a:srgbClr val="000000">
                      <a:alpha val="43137"/>
                    </a:srgbClr>
                  </a:outerShdw>
                </a:effectLst>
              </a:rPr>
              <a:t>I will make a new covenant </a:t>
            </a:r>
            <a:r>
              <a:rPr lang="en-US" sz="2800" dirty="0" smtClean="0">
                <a:effectLst>
                  <a:outerShdw blurRad="38100" dist="38100" dir="2700000" algn="tl">
                    <a:srgbClr val="000000">
                      <a:alpha val="43137"/>
                    </a:srgbClr>
                  </a:outerShdw>
                </a:effectLst>
              </a:rPr>
              <a:t>with </a:t>
            </a:r>
            <a:r>
              <a:rPr lang="en-US" sz="2800" dirty="0">
                <a:effectLst>
                  <a:outerShdw blurRad="38100" dist="38100" dir="2700000" algn="tl">
                    <a:srgbClr val="000000">
                      <a:alpha val="43137"/>
                    </a:srgbClr>
                  </a:outerShdw>
                </a:effectLst>
              </a:rPr>
              <a:t>the people of Israel </a:t>
            </a:r>
            <a:r>
              <a:rPr lang="en-US" sz="2800" dirty="0" smtClean="0">
                <a:effectLst>
                  <a:outerShdw blurRad="38100" dist="38100" dir="2700000" algn="tl">
                    <a:srgbClr val="000000">
                      <a:alpha val="43137"/>
                    </a:srgbClr>
                  </a:outerShdw>
                </a:effectLst>
              </a:rPr>
              <a:t>and </a:t>
            </a:r>
            <a:r>
              <a:rPr lang="en-US" sz="2800" dirty="0">
                <a:effectLst>
                  <a:outerShdw blurRad="38100" dist="38100" dir="2700000" algn="tl">
                    <a:srgbClr val="000000">
                      <a:alpha val="43137"/>
                    </a:srgbClr>
                  </a:outerShdw>
                </a:effectLst>
              </a:rPr>
              <a:t>with the people of Judah. </a:t>
            </a:r>
            <a:r>
              <a:rPr lang="en-US" sz="2800" baseline="30000" dirty="0" smtClean="0">
                <a:effectLst>
                  <a:outerShdw blurRad="38100" dist="38100" dir="2700000" algn="tl">
                    <a:srgbClr val="000000">
                      <a:alpha val="43137"/>
                    </a:srgbClr>
                  </a:outerShdw>
                </a:effectLst>
              </a:rPr>
              <a:t>9</a:t>
            </a:r>
            <a:r>
              <a:rPr lang="en-US" sz="2800" dirty="0" smtClean="0">
                <a:effectLst>
                  <a:outerShdw blurRad="38100" dist="38100" dir="2700000" algn="tl">
                    <a:srgbClr val="000000">
                      <a:alpha val="43137"/>
                    </a:srgbClr>
                  </a:outerShdw>
                </a:effectLst>
              </a:rPr>
              <a:t> </a:t>
            </a:r>
            <a:r>
              <a:rPr lang="en-US" sz="2800" dirty="0">
                <a:effectLst>
                  <a:outerShdw blurRad="38100" dist="38100" dir="2700000" algn="tl">
                    <a:srgbClr val="000000">
                      <a:alpha val="43137"/>
                    </a:srgbClr>
                  </a:outerShdw>
                </a:effectLst>
              </a:rPr>
              <a:t>It will not be like the covenant </a:t>
            </a:r>
            <a:r>
              <a:rPr lang="en-US" sz="2800" dirty="0" smtClean="0">
                <a:effectLst>
                  <a:outerShdw blurRad="38100" dist="38100" dir="2700000" algn="tl">
                    <a:srgbClr val="000000">
                      <a:alpha val="43137"/>
                    </a:srgbClr>
                  </a:outerShdw>
                </a:effectLst>
              </a:rPr>
              <a:t>I </a:t>
            </a:r>
            <a:r>
              <a:rPr lang="en-US" sz="2800" dirty="0">
                <a:effectLst>
                  <a:outerShdw blurRad="38100" dist="38100" dir="2700000" algn="tl">
                    <a:srgbClr val="000000">
                      <a:alpha val="43137"/>
                    </a:srgbClr>
                  </a:outerShdw>
                </a:effectLst>
              </a:rPr>
              <a:t>made with their </a:t>
            </a:r>
            <a:r>
              <a:rPr lang="en-US" sz="2800" dirty="0" smtClean="0">
                <a:effectLst>
                  <a:outerShdw blurRad="38100" dist="38100" dir="2700000" algn="tl">
                    <a:srgbClr val="000000">
                      <a:alpha val="43137"/>
                    </a:srgbClr>
                  </a:outerShdw>
                </a:effectLst>
              </a:rPr>
              <a:t>ancestors when </a:t>
            </a:r>
            <a:r>
              <a:rPr lang="en-US" sz="2800" dirty="0">
                <a:effectLst>
                  <a:outerShdw blurRad="38100" dist="38100" dir="2700000" algn="tl">
                    <a:srgbClr val="000000">
                      <a:alpha val="43137"/>
                    </a:srgbClr>
                  </a:outerShdw>
                </a:effectLst>
              </a:rPr>
              <a:t>I took them by the hand </a:t>
            </a:r>
            <a:r>
              <a:rPr lang="en-US" sz="2800" dirty="0" smtClean="0">
                <a:effectLst>
                  <a:outerShdw blurRad="38100" dist="38100" dir="2700000" algn="tl">
                    <a:srgbClr val="000000">
                      <a:alpha val="43137"/>
                    </a:srgbClr>
                  </a:outerShdw>
                </a:effectLst>
              </a:rPr>
              <a:t>to </a:t>
            </a:r>
            <a:r>
              <a:rPr lang="en-US" sz="2800" dirty="0">
                <a:effectLst>
                  <a:outerShdw blurRad="38100" dist="38100" dir="2700000" algn="tl">
                    <a:srgbClr val="000000">
                      <a:alpha val="43137"/>
                    </a:srgbClr>
                  </a:outerShdw>
                </a:effectLst>
              </a:rPr>
              <a:t>lead them out of Egypt, </a:t>
            </a:r>
            <a:r>
              <a:rPr lang="en-US" sz="2800" dirty="0" smtClean="0">
                <a:effectLst>
                  <a:outerShdw blurRad="38100" dist="38100" dir="2700000" algn="tl">
                    <a:srgbClr val="000000">
                      <a:alpha val="43137"/>
                    </a:srgbClr>
                  </a:outerShdw>
                </a:effectLst>
              </a:rPr>
              <a:t>because </a:t>
            </a:r>
            <a:r>
              <a:rPr lang="en-US" sz="2800" dirty="0">
                <a:effectLst>
                  <a:outerShdw blurRad="38100" dist="38100" dir="2700000" algn="tl">
                    <a:srgbClr val="000000">
                      <a:alpha val="43137"/>
                    </a:srgbClr>
                  </a:outerShdw>
                </a:effectLst>
              </a:rPr>
              <a:t>they did not remain faithful to my covenant, </a:t>
            </a:r>
            <a:r>
              <a:rPr lang="en-US" sz="2800" dirty="0" smtClean="0">
                <a:effectLst>
                  <a:outerShdw blurRad="38100" dist="38100" dir="2700000" algn="tl">
                    <a:srgbClr val="000000">
                      <a:alpha val="43137"/>
                    </a:srgbClr>
                  </a:outerShdw>
                </a:effectLst>
              </a:rPr>
              <a:t>and </a:t>
            </a:r>
            <a:r>
              <a:rPr lang="en-US" sz="2800" dirty="0">
                <a:effectLst>
                  <a:outerShdw blurRad="38100" dist="38100" dir="2700000" algn="tl">
                    <a:srgbClr val="000000">
                      <a:alpha val="43137"/>
                    </a:srgbClr>
                  </a:outerShdw>
                </a:effectLst>
              </a:rPr>
              <a:t>I turned away from them</a:t>
            </a:r>
            <a:r>
              <a:rPr lang="en-US" sz="2800" dirty="0" smtClean="0">
                <a:effectLst>
                  <a:outerShdw blurRad="38100" dist="38100" dir="2700000" algn="tl">
                    <a:srgbClr val="000000">
                      <a:alpha val="43137"/>
                    </a:srgbClr>
                  </a:outerShdw>
                </a:effectLst>
              </a:rPr>
              <a:t>,’ declares </a:t>
            </a:r>
            <a:r>
              <a:rPr lang="en-US" sz="2800" dirty="0">
                <a:effectLst>
                  <a:outerShdw blurRad="38100" dist="38100" dir="2700000" algn="tl">
                    <a:srgbClr val="000000">
                      <a:alpha val="43137"/>
                    </a:srgbClr>
                  </a:outerShdw>
                </a:effectLst>
              </a:rPr>
              <a:t>the </a:t>
            </a:r>
            <a:r>
              <a:rPr lang="en-US" sz="2800" dirty="0" smtClean="0">
                <a:effectLst>
                  <a:outerShdw blurRad="38100" dist="38100" dir="2700000" algn="tl">
                    <a:srgbClr val="000000">
                      <a:alpha val="43137"/>
                    </a:srgbClr>
                  </a:outerShdw>
                </a:effectLst>
              </a:rPr>
              <a:t>Lord.”</a:t>
            </a:r>
            <a:r>
              <a:rPr lang="en-US" sz="2800" dirty="0" smtClean="0">
                <a:ln w="18415" cmpd="sng">
                  <a:solidFill>
                    <a:srgbClr val="FFFFFF"/>
                  </a:solidFill>
                  <a:prstDash val="solid"/>
                </a:ln>
                <a:solidFill>
                  <a:srgbClr val="FFFFFF"/>
                </a:solidFill>
                <a:effectLst>
                  <a:outerShdw blurRad="38100" dist="38100" dir="2700000" algn="tl">
                    <a:srgbClr val="000000">
                      <a:alpha val="43137"/>
                    </a:srgbClr>
                  </a:outerShdw>
                </a:effectLst>
              </a:rPr>
              <a:t> 		                  Hebrews </a:t>
            </a:r>
            <a:r>
              <a:rPr lang="en-US" sz="2800" dirty="0">
                <a:ln w="18415" cmpd="sng">
                  <a:solidFill>
                    <a:srgbClr val="FFFFFF"/>
                  </a:solidFill>
                  <a:prstDash val="solid"/>
                </a:ln>
                <a:solidFill>
                  <a:srgbClr val="FFFFFF"/>
                </a:solidFill>
                <a:effectLst>
                  <a:outerShdw blurRad="38100" dist="38100" dir="2700000" algn="tl">
                    <a:srgbClr val="000000">
                      <a:alpha val="43137"/>
                    </a:srgbClr>
                  </a:outerShdw>
                </a:effectLst>
              </a:rPr>
              <a:t>8:7-9</a:t>
            </a:r>
            <a:endParaRPr lang="en-US" sz="2800" dirty="0">
              <a:effectLst>
                <a:outerShdw blurRad="38100" dist="38100" dir="2700000" algn="tl">
                  <a:srgbClr val="000000">
                    <a:alpha val="43137"/>
                  </a:srgbClr>
                </a:outerShdw>
              </a:effectLst>
            </a:endParaRPr>
          </a:p>
        </p:txBody>
      </p:sp>
      <p:sp>
        <p:nvSpPr>
          <p:cNvPr id="4" name="TextBox 3"/>
          <p:cNvSpPr txBox="1"/>
          <p:nvPr/>
        </p:nvSpPr>
        <p:spPr>
          <a:xfrm>
            <a:off x="1259632" y="0"/>
            <a:ext cx="6840760" cy="707886"/>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4000" b="1" dirty="0">
                <a:ln>
                  <a:prstDash val="solid"/>
                </a:ln>
                <a:solidFill>
                  <a:srgbClr val="D3B6E8"/>
                </a:solidFill>
                <a:effectLst>
                  <a:outerShdw blurRad="88000" dist="50800" dir="5040000" algn="tl">
                    <a:srgbClr val="8064A2">
                      <a:tint val="80000"/>
                      <a:satMod val="250000"/>
                      <a:alpha val="45000"/>
                    </a:srgbClr>
                  </a:outerShdw>
                </a:effectLst>
              </a:rPr>
              <a:t>New Covenant</a:t>
            </a:r>
          </a:p>
        </p:txBody>
      </p:sp>
    </p:spTree>
    <p:extLst>
      <p:ext uri="{BB962C8B-B14F-4D97-AF65-F5344CB8AC3E}">
        <p14:creationId xmlns:p14="http://schemas.microsoft.com/office/powerpoint/2010/main" val="152926151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nvPr>
        </p:nvGraphicFramePr>
        <p:xfrm>
          <a:off x="0" y="1"/>
          <a:ext cx="9144000" cy="6995649"/>
        </p:xfrm>
        <a:graphic>
          <a:graphicData uri="http://schemas.openxmlformats.org/drawingml/2006/table">
            <a:tbl>
              <a:tblPr firstRow="1" bandRow="1">
                <a:tableStyleId>{AF606853-7671-496A-8E4F-DF71F8EC918B}</a:tableStyleId>
              </a:tblPr>
              <a:tblGrid>
                <a:gridCol w="2915816"/>
                <a:gridCol w="2880320"/>
                <a:gridCol w="3347864"/>
              </a:tblGrid>
              <a:tr h="1062747">
                <a:tc>
                  <a:txBody>
                    <a:bodyPr/>
                    <a:lstStyle/>
                    <a:p>
                      <a:pPr algn="ctr"/>
                      <a:r>
                        <a:rPr lang="en-US" sz="2800" cap="none" spc="0" dirty="0" err="1" smtClean="0">
                          <a:ln w="18415" cmpd="sng">
                            <a:solidFill>
                              <a:srgbClr val="FFFFFF"/>
                            </a:solidFill>
                            <a:prstDash val="solid"/>
                          </a:ln>
                          <a:effectLst>
                            <a:outerShdw blurRad="63500" dir="3600000" algn="tl" rotWithShape="0">
                              <a:srgbClr val="000000">
                                <a:alpha val="70000"/>
                              </a:srgbClr>
                            </a:outerShdw>
                          </a:effectLst>
                        </a:rPr>
                        <a:t>Abrahamic</a:t>
                      </a:r>
                      <a:r>
                        <a:rPr lang="en-US" sz="2800" cap="none" spc="0" dirty="0" smtClean="0">
                          <a:ln w="18415" cmpd="sng">
                            <a:solidFill>
                              <a:srgbClr val="FFFFFF"/>
                            </a:solidFill>
                            <a:prstDash val="solid"/>
                          </a:ln>
                          <a:effectLst>
                            <a:outerShdw blurRad="63500" dir="3600000" algn="tl" rotWithShape="0">
                              <a:srgbClr val="000000">
                                <a:alpha val="70000"/>
                              </a:srgbClr>
                            </a:outerShdw>
                          </a:effectLst>
                        </a:rPr>
                        <a:t> Covenant</a:t>
                      </a:r>
                      <a:endParaRPr lang="en-US" sz="2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a:txBody>
                    <a:bodyPr/>
                    <a:lstStyle/>
                    <a:p>
                      <a:pPr algn="ctr"/>
                      <a:r>
                        <a:rPr lang="en-US" sz="2800" cap="none" spc="0" dirty="0" smtClean="0">
                          <a:ln w="18415" cmpd="sng">
                            <a:solidFill>
                              <a:srgbClr val="FFFFFF"/>
                            </a:solidFill>
                            <a:prstDash val="solid"/>
                          </a:ln>
                          <a:effectLst>
                            <a:outerShdw blurRad="63500" dir="3600000" algn="tl" rotWithShape="0">
                              <a:srgbClr val="000000">
                                <a:alpha val="70000"/>
                              </a:srgbClr>
                            </a:outerShdw>
                          </a:effectLst>
                        </a:rPr>
                        <a:t>Sinai Covenant</a:t>
                      </a:r>
                      <a:endParaRPr lang="en-US" sz="2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a:txBody>
                    <a:bodyPr/>
                    <a:lstStyle/>
                    <a:p>
                      <a:pPr algn="ctr"/>
                      <a:r>
                        <a:rPr lang="en-US" sz="2800" cap="none" spc="0" dirty="0" smtClean="0">
                          <a:ln w="18415" cmpd="sng">
                            <a:solidFill>
                              <a:srgbClr val="FFFFFF"/>
                            </a:solidFill>
                            <a:prstDash val="solid"/>
                          </a:ln>
                          <a:effectLst>
                            <a:outerShdw blurRad="63500" dir="3600000" algn="tl" rotWithShape="0">
                              <a:srgbClr val="000000">
                                <a:alpha val="70000"/>
                              </a:srgbClr>
                            </a:outerShdw>
                          </a:effectLst>
                        </a:rPr>
                        <a:t>New Covenant</a:t>
                      </a:r>
                      <a:endParaRPr lang="en-US" sz="2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r>
              <a:tr h="2438260">
                <a:tc>
                  <a:txBody>
                    <a:bodyPr/>
                    <a:lstStyle/>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Promise/Faith</a:t>
                      </a: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marL="0" marR="0" lvl="0" indent="0" algn="ctr" defTabSz="914363" rtl="0" eaLnBrk="1" fontAlgn="auto" latinLnBrk="0" hangingPunct="1">
                        <a:lnSpc>
                          <a:spcPct val="100000"/>
                        </a:lnSpc>
                        <a:spcBef>
                          <a:spcPts val="0"/>
                        </a:spcBef>
                        <a:spcAft>
                          <a:spcPts val="0"/>
                        </a:spcAft>
                        <a:buClrTx/>
                        <a:buSzTx/>
                        <a:buFontTx/>
                        <a:buNone/>
                        <a:tabLst/>
                        <a:defRPr/>
                      </a:pPr>
                      <a:r>
                        <a:rPr kumimoji="0" lang="en-US" sz="2700" b="0"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rPr>
                        <a:t>Gen 15:6, 18</a:t>
                      </a: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txBody>
                  <a:tcPr/>
                </a:tc>
                <a:tc>
                  <a:txBody>
                    <a:bodyPr/>
                    <a:lstStyle/>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Law/Obedience</a:t>
                      </a: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endParaRPr lang="en-US" sz="2700" cap="none" spc="0" dirty="0" smtClean="0">
                        <a:ln w="18415" cmpd="sng">
                          <a:solidFill>
                            <a:srgbClr val="FFFFFF"/>
                          </a:solidFill>
                          <a:prstDash val="solid"/>
                        </a:ln>
                        <a:effectLst>
                          <a:outerShdw blurRad="63500" dir="3600000" algn="tl" rotWithShape="0">
                            <a:srgbClr val="000000">
                              <a:alpha val="70000"/>
                            </a:srgbClr>
                          </a:outerShdw>
                        </a:effectLst>
                      </a:endParaRPr>
                    </a:p>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Deut 4:12-13</a:t>
                      </a:r>
                    </a:p>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      5:2-3</a:t>
                      </a:r>
                      <a:endParaRPr lang="en-US" sz="27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a:txBody>
                    <a:bodyPr/>
                    <a:lstStyle/>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Promise/Faith</a:t>
                      </a:r>
                      <a:r>
                        <a:rPr lang="en-US" sz="2700" cap="none" spc="0" baseline="0" dirty="0" smtClean="0">
                          <a:ln w="18415" cmpd="sng">
                            <a:solidFill>
                              <a:srgbClr val="FFFFFF"/>
                            </a:solidFill>
                            <a:prstDash val="solid"/>
                          </a:ln>
                          <a:effectLst>
                            <a:outerShdw blurRad="63500" dir="3600000" algn="tl" rotWithShape="0">
                              <a:srgbClr val="000000">
                                <a:alpha val="70000"/>
                              </a:srgbClr>
                            </a:outerShdw>
                          </a:effectLst>
                        </a:rPr>
                        <a:t> </a:t>
                      </a:r>
                      <a:r>
                        <a:rPr lang="en-US" sz="2700" cap="none" spc="0" dirty="0" smtClean="0">
                          <a:ln w="18415" cmpd="sng">
                            <a:solidFill>
                              <a:srgbClr val="FFFFFF"/>
                            </a:solidFill>
                            <a:prstDash val="solid"/>
                          </a:ln>
                          <a:effectLst>
                            <a:outerShdw blurRad="63500" dir="3600000" algn="tl" rotWithShape="0">
                              <a:srgbClr val="000000">
                                <a:alpha val="70000"/>
                              </a:srgbClr>
                            </a:outerShdw>
                          </a:effectLst>
                        </a:rPr>
                        <a:t>Grace/Love</a:t>
                      </a:r>
                    </a:p>
                    <a:p>
                      <a:pPr algn="ctr"/>
                      <a:r>
                        <a:rPr lang="en-US" sz="2700" cap="none" spc="0" dirty="0" smtClean="0">
                          <a:ln w="18415" cmpd="sng">
                            <a:solidFill>
                              <a:srgbClr val="FFFFFF"/>
                            </a:solidFill>
                            <a:prstDash val="solid"/>
                          </a:ln>
                          <a:effectLst>
                            <a:outerShdw blurRad="63500" dir="3600000" algn="tl" rotWithShape="0">
                              <a:srgbClr val="000000">
                                <a:alpha val="70000"/>
                              </a:srgbClr>
                            </a:outerShdw>
                          </a:effectLst>
                        </a:rPr>
                        <a:t>Holy</a:t>
                      </a:r>
                      <a:r>
                        <a:rPr lang="en-US" sz="2700" cap="none" spc="0" baseline="0" dirty="0" smtClean="0">
                          <a:ln w="18415" cmpd="sng">
                            <a:solidFill>
                              <a:srgbClr val="FFFFFF"/>
                            </a:solidFill>
                            <a:prstDash val="solid"/>
                          </a:ln>
                          <a:effectLst>
                            <a:outerShdw blurRad="63500" dir="3600000" algn="tl" rotWithShape="0">
                              <a:srgbClr val="000000">
                                <a:alpha val="70000"/>
                              </a:srgbClr>
                            </a:outerShdw>
                          </a:effectLst>
                        </a:rPr>
                        <a:t> Spirit</a:t>
                      </a:r>
                    </a:p>
                    <a:p>
                      <a:pPr algn="ctr"/>
                      <a:endParaRPr lang="en-US" sz="2700" cap="none" spc="0" baseline="0" dirty="0" smtClean="0">
                        <a:ln w="18415" cmpd="sng">
                          <a:solidFill>
                            <a:srgbClr val="FFFFFF"/>
                          </a:solidFill>
                          <a:prstDash val="solid"/>
                        </a:ln>
                        <a:effectLst>
                          <a:outerShdw blurRad="63500" dir="3600000" algn="tl" rotWithShape="0">
                            <a:srgbClr val="000000">
                              <a:alpha val="70000"/>
                            </a:srgbClr>
                          </a:outerShdw>
                        </a:effectLst>
                      </a:endParaRPr>
                    </a:p>
                    <a:p>
                      <a:pPr algn="ctr"/>
                      <a:r>
                        <a:rPr lang="en-US" sz="2700" cap="none" spc="0" baseline="0" dirty="0" smtClean="0">
                          <a:ln w="18415" cmpd="sng">
                            <a:solidFill>
                              <a:srgbClr val="FFFFFF"/>
                            </a:solidFill>
                            <a:prstDash val="solid"/>
                          </a:ln>
                          <a:effectLst>
                            <a:outerShdw blurRad="63500" dir="3600000" algn="tl" rotWithShape="0">
                              <a:srgbClr val="000000">
                                <a:alpha val="70000"/>
                              </a:srgbClr>
                            </a:outerShdw>
                          </a:effectLst>
                        </a:rPr>
                        <a:t>Heb  8:7-9, 13</a:t>
                      </a:r>
                    </a:p>
                  </a:txBody>
                  <a:tcPr/>
                </a:tc>
              </a:tr>
              <a:tr h="3372582">
                <a:tc gridSpan="3">
                  <a:txBody>
                    <a:bodyPr/>
                    <a:lstStyle/>
                    <a:p>
                      <a:pPr marL="0" marR="0" lvl="0" indent="354013"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US" sz="800" b="0"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endParaRPr>
                    </a:p>
                    <a:p>
                      <a:endParaRPr lang="en-US" sz="19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hMerge="1">
                  <a:txBody>
                    <a:bodyPr/>
                    <a:lstStyle/>
                    <a:p>
                      <a:endParaRPr lang="en-US" sz="19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c hMerge="1">
                  <a:txBody>
                    <a:bodyPr/>
                    <a:lstStyle/>
                    <a:p>
                      <a:endParaRPr lang="en-US" sz="19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a:tc>
              </a:tr>
            </a:tbl>
          </a:graphicData>
        </a:graphic>
      </p:graphicFrame>
      <p:sp>
        <p:nvSpPr>
          <p:cNvPr id="5" name="TextBox 4"/>
          <p:cNvSpPr txBox="1"/>
          <p:nvPr/>
        </p:nvSpPr>
        <p:spPr>
          <a:xfrm>
            <a:off x="533400" y="4343400"/>
            <a:ext cx="8001000" cy="1200329"/>
          </a:xfrm>
          <a:prstGeom prst="rect">
            <a:avLst/>
          </a:prstGeom>
          <a:noFill/>
        </p:spPr>
        <p:txBody>
          <a:bodyPr wrap="square" rtlCol="0">
            <a:spAutoFit/>
          </a:bodyPr>
          <a:lstStyle/>
          <a:p>
            <a:pPr algn="ctr"/>
            <a:r>
              <a:rPr lang="en-US" sz="3600" dirty="0">
                <a:solidFill>
                  <a:srgbClr val="FFFFFF"/>
                </a:solidFill>
              </a:rPr>
              <a:t>Evangelical Model of the Covenants</a:t>
            </a:r>
          </a:p>
          <a:p>
            <a:pPr algn="ctr"/>
            <a:r>
              <a:rPr lang="en-US" sz="3600" dirty="0">
                <a:solidFill>
                  <a:srgbClr val="FFFFFF"/>
                </a:solidFill>
              </a:rPr>
              <a:t>Especially the Old and New Covenants</a:t>
            </a:r>
          </a:p>
        </p:txBody>
      </p:sp>
    </p:spTree>
    <p:extLst>
      <p:ext uri="{BB962C8B-B14F-4D97-AF65-F5344CB8AC3E}">
        <p14:creationId xmlns:p14="http://schemas.microsoft.com/office/powerpoint/2010/main" val="4106680898"/>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Theme3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eme152">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Theme67">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eme20">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252</TotalTime>
  <Words>4086</Words>
  <Application>Microsoft Office PowerPoint</Application>
  <PresentationFormat>On-screen Show (4:3)</PresentationFormat>
  <Paragraphs>732</Paragraphs>
  <Slides>72</Slides>
  <Notes>69</Notes>
  <HiddenSlides>0</HiddenSlides>
  <MMClips>0</MMClips>
  <ScaleCrop>false</ScaleCrop>
  <HeadingPairs>
    <vt:vector size="4" baseType="variant">
      <vt:variant>
        <vt:lpstr>Theme</vt:lpstr>
      </vt:variant>
      <vt:variant>
        <vt:i4>4</vt:i4>
      </vt:variant>
      <vt:variant>
        <vt:lpstr>Slide Titles</vt:lpstr>
      </vt:variant>
      <vt:variant>
        <vt:i4>72</vt:i4>
      </vt:variant>
    </vt:vector>
  </HeadingPairs>
  <TitlesOfParts>
    <vt:vector size="76" baseType="lpstr">
      <vt:lpstr>Theme34</vt:lpstr>
      <vt:lpstr>Theme152</vt:lpstr>
      <vt:lpstr>Theme67</vt:lpstr>
      <vt:lpstr>Theme20</vt:lpstr>
      <vt:lpstr>In Granite or Ingrained: </vt:lpstr>
      <vt:lpstr>Why this study is important                     for Seventh-day Adventists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Romans 7:1-6</vt:lpstr>
      <vt:lpstr>Romans 7:1-6</vt:lpstr>
      <vt:lpstr>PowerPoint Presentation</vt:lpstr>
      <vt:lpstr>PowerPoint Presentation</vt:lpstr>
      <vt:lpstr>2 Corinthians 3:3-16</vt:lpstr>
      <vt:lpstr>PowerPoint Presentation</vt:lpstr>
      <vt:lpstr>2 Corinthians 3:3-16</vt:lpstr>
      <vt:lpstr>PowerPoint Presentation</vt:lpstr>
      <vt:lpstr>2 Corinthians 3:3-16</vt:lpstr>
      <vt:lpstr>PowerPoint Presentation</vt:lpstr>
      <vt:lpstr>2 Corinthians 3:3-16</vt:lpstr>
      <vt:lpstr>PowerPoint Presentation</vt:lpstr>
      <vt:lpstr>Galatians 3:22-25</vt:lpstr>
      <vt:lpstr>PowerPoint Presentation</vt:lpstr>
      <vt:lpstr>PowerPoint Presentation</vt:lpstr>
      <vt:lpstr>Galatians 4:21 - 5:1</vt:lpstr>
      <vt:lpstr>Galatians 4:21 - 5:1</vt:lpstr>
      <vt:lpstr>Galatians 4:21 - 5:1</vt:lpstr>
      <vt:lpstr>PowerPoint Presentation</vt:lpstr>
      <vt:lpstr>Hebrews 8:7-9, 13</vt:lpstr>
      <vt:lpstr>Hebrews 8:7-9, 13</vt:lpstr>
      <vt:lpstr>PowerPoint Presentation</vt:lpstr>
      <vt:lpstr>What’s Happening Here?</vt:lpstr>
      <vt:lpstr>God’s law/Covenant/Commandments are:</vt:lpstr>
      <vt:lpstr>God’s law/Covenant/Commandments are:</vt:lpstr>
      <vt:lpstr>God’s law/Covenant/Commandments are:</vt:lpstr>
      <vt:lpstr>God’s law/Covenant/Commandments are:</vt:lpstr>
      <vt:lpstr>God’s law/Covenant/Commandments are:</vt:lpstr>
      <vt:lpstr>God’s law/Covenant/Commandments are:</vt:lpstr>
      <vt:lpstr>God’s law/Covenant/Commandments are:</vt:lpstr>
      <vt:lpstr>God’s law/Covenant/Commandments are:</vt:lpstr>
      <vt:lpstr>New Covenant</vt:lpstr>
      <vt:lpstr>New Covenant</vt:lpstr>
      <vt:lpstr>New Covenant</vt:lpstr>
      <vt:lpstr>My story</vt:lpstr>
      <vt:lpstr>My story</vt:lpstr>
      <vt:lpstr>My story</vt:lpstr>
      <vt:lpstr>PowerPoint Presentation</vt:lpstr>
      <vt:lpstr>PowerPoint Presentation</vt:lpstr>
      <vt:lpstr>PowerPoint Presentation</vt:lpstr>
      <vt:lpstr>To whom was the Gospel preached? </vt:lpstr>
      <vt:lpstr>To whom was the Gospel preached? </vt:lpstr>
      <vt:lpstr>Who are “they” in context of Heb 4:2</vt:lpstr>
      <vt:lpstr>PowerPoint Presentation</vt:lpstr>
      <vt:lpstr>To whom was the Gospel preached? </vt:lpstr>
      <vt:lpstr>PowerPoint Presentation</vt:lpstr>
      <vt:lpstr>Description of “Covenant”</vt:lpstr>
      <vt:lpstr>Original Terms</vt:lpstr>
      <vt:lpstr>Legal Covenant</vt:lpstr>
      <vt:lpstr>Legal Covenant</vt:lpstr>
      <vt:lpstr>Legal Covenant</vt:lpstr>
      <vt:lpstr>Description of “Covenant”</vt:lpstr>
      <vt:lpstr>Servant/Slave – Master Covenant</vt:lpstr>
      <vt:lpstr>Servant/Slave – Master Covenant</vt:lpstr>
      <vt:lpstr>Description of “Covenant”</vt:lpstr>
      <vt:lpstr>Parent-Child Covenant</vt:lpstr>
      <vt:lpstr>Parent-Child Covenant</vt:lpstr>
      <vt:lpstr>Parent-Child Covenant</vt:lpstr>
      <vt:lpstr>Description of “Covenant”</vt:lpstr>
      <vt:lpstr>Marriage Covenant</vt:lpstr>
      <vt:lpstr>Marriage Covenant</vt:lpstr>
      <vt:lpstr>Description of “Covenant”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Granite or Ingrained:</dc:title>
  <dc:creator>Sk</dc:creator>
  <cp:lastModifiedBy>Sk</cp:lastModifiedBy>
  <cp:revision>20</cp:revision>
  <dcterms:created xsi:type="dcterms:W3CDTF">2012-07-15T18:21:20Z</dcterms:created>
  <dcterms:modified xsi:type="dcterms:W3CDTF">2014-08-27T19:44:56Z</dcterms:modified>
</cp:coreProperties>
</file>