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Lst>
  <p:notesMasterIdLst>
    <p:notesMasterId r:id="rId84"/>
  </p:notesMasterIdLst>
  <p:sldIdLst>
    <p:sldId id="257" r:id="rId7"/>
    <p:sldId id="258" r:id="rId8"/>
    <p:sldId id="341" r:id="rId9"/>
    <p:sldId id="335" r:id="rId10"/>
    <p:sldId id="336" r:id="rId11"/>
    <p:sldId id="337" r:id="rId12"/>
    <p:sldId id="338" r:id="rId13"/>
    <p:sldId id="339" r:id="rId14"/>
    <p:sldId id="340" r:id="rId15"/>
    <p:sldId id="259" r:id="rId16"/>
    <p:sldId id="260" r:id="rId17"/>
    <p:sldId id="261" r:id="rId18"/>
    <p:sldId id="262" r:id="rId19"/>
    <p:sldId id="263" r:id="rId20"/>
    <p:sldId id="264" r:id="rId21"/>
    <p:sldId id="265" r:id="rId22"/>
    <p:sldId id="267" r:id="rId23"/>
    <p:sldId id="269" r:id="rId24"/>
    <p:sldId id="270" r:id="rId25"/>
    <p:sldId id="273" r:id="rId26"/>
    <p:sldId id="274" r:id="rId27"/>
    <p:sldId id="275" r:id="rId28"/>
    <p:sldId id="276" r:id="rId29"/>
    <p:sldId id="277" r:id="rId30"/>
    <p:sldId id="278" r:id="rId31"/>
    <p:sldId id="279" r:id="rId32"/>
    <p:sldId id="280" r:id="rId33"/>
    <p:sldId id="331" r:id="rId34"/>
    <p:sldId id="332" r:id="rId35"/>
    <p:sldId id="333" r:id="rId36"/>
    <p:sldId id="351" r:id="rId37"/>
    <p:sldId id="352" r:id="rId38"/>
    <p:sldId id="353" r:id="rId39"/>
    <p:sldId id="354" r:id="rId40"/>
    <p:sldId id="355"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345" r:id="rId56"/>
    <p:sldId id="298" r:id="rId57"/>
    <p:sldId id="299" r:id="rId58"/>
    <p:sldId id="300" r:id="rId59"/>
    <p:sldId id="301" r:id="rId60"/>
    <p:sldId id="302" r:id="rId61"/>
    <p:sldId id="303" r:id="rId62"/>
    <p:sldId id="348" r:id="rId63"/>
    <p:sldId id="304" r:id="rId64"/>
    <p:sldId id="349" r:id="rId65"/>
    <p:sldId id="306" r:id="rId66"/>
    <p:sldId id="307" r:id="rId67"/>
    <p:sldId id="308" r:id="rId68"/>
    <p:sldId id="309" r:id="rId69"/>
    <p:sldId id="310" r:id="rId70"/>
    <p:sldId id="311" r:id="rId71"/>
    <p:sldId id="312" r:id="rId72"/>
    <p:sldId id="314" r:id="rId73"/>
    <p:sldId id="315" r:id="rId74"/>
    <p:sldId id="330" r:id="rId75"/>
    <p:sldId id="318" r:id="rId76"/>
    <p:sldId id="328" r:id="rId77"/>
    <p:sldId id="329" r:id="rId78"/>
    <p:sldId id="342" r:id="rId79"/>
    <p:sldId id="343" r:id="rId80"/>
    <p:sldId id="324" r:id="rId81"/>
    <p:sldId id="325" r:id="rId82"/>
    <p:sldId id="32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2" d="100"/>
          <a:sy n="62" d="100"/>
        </p:scale>
        <p:origin x="-84" y="-96"/>
      </p:cViewPr>
      <p:guideLst>
        <p:guide orient="horz" pos="2160"/>
        <p:guide pos="2880"/>
      </p:guideLst>
    </p:cSldViewPr>
  </p:slideViewPr>
  <p:notesTextViewPr>
    <p:cViewPr>
      <p:scale>
        <a:sx n="1" d="1"/>
        <a:sy n="1" d="1"/>
      </p:scale>
      <p:origin x="0" y="0"/>
    </p:cViewPr>
  </p:notesTextViewPr>
  <p:sorterViewPr>
    <p:cViewPr>
      <p:scale>
        <a:sx n="156" d="100"/>
        <a:sy n="156" d="100"/>
      </p:scale>
      <p:origin x="0" y="44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F954C-F19F-426C-A1FC-532FF2DCDEB6}" type="datetimeFigureOut">
              <a:rPr lang="en-US" smtClean="0"/>
              <a:t>7/21/2014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BEB6B-50E9-4FC1-BBEC-A0A441B73EB7}" type="slidenum">
              <a:rPr lang="en-US" smtClean="0"/>
              <a:t>‹#›</a:t>
            </a:fld>
            <a:endParaRPr lang="en-US"/>
          </a:p>
        </p:txBody>
      </p:sp>
    </p:spTree>
    <p:extLst>
      <p:ext uri="{BB962C8B-B14F-4D97-AF65-F5344CB8AC3E}">
        <p14:creationId xmlns:p14="http://schemas.microsoft.com/office/powerpoint/2010/main" val="293634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664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86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629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24968512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5415444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99246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7951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45703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08080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12566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812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1369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047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51316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0346914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6355967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74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99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38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659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4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0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2486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044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731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4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501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048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931F0-5493-4A2A-B2B4-9317A2FA40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373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06461-4C33-49BB-8D09-27545D23A4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4491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D86FF-93B5-4064-A498-F10709AF0E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6153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553EE7-3EF5-4C37-A7EA-B886E0616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4953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874118-86C9-427A-B836-AFC7786D3C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78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3340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7875E-016C-4B82-8AA1-42D077AFC7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7289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730D92-0B72-4AC0-84EF-79CF5C30D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1876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9274A5-10F7-40F1-ABFA-9609EDAF0F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8135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D1FEE9-7DAC-4420-91CC-89ED3EC732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930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B6F201-9620-4CBA-8A46-93D1E5F1C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6754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027C64-1928-4411-A6B1-6ECA79847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9818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345028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265563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5883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920350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38914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625443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264667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614298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8369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1214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4871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8C5482-1F6B-4558-AC97-664E945A36FA}" type="datetimeFigureOut">
              <a:rPr lang="en-US" smtClean="0">
                <a:solidFill>
                  <a:srgbClr val="000000"/>
                </a:solidFill>
              </a:rPr>
              <a:pPr/>
              <a:t>7/21/2014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F946F-8042-4CF6-A7AE-36356A88B18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0502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5600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5720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49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1364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12105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3556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5517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0872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2849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657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11671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1128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989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461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7/21/2014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411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0625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778097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4CA5-84AF-469B-B5B6-F883A4E0B18B}" type="datetimeFigureOut">
              <a:rPr lang="en-US" smtClean="0">
                <a:solidFill>
                  <a:prstClr val="black">
                    <a:tint val="75000"/>
                  </a:prstClr>
                </a:solidFill>
              </a:rPr>
              <a:pPr/>
              <a:t>7/21/2014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9492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5FE19DE-E11F-439C-A3C8-5A819387506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718001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20D92A1-24B0-4617-BF3A-2985D899FC02}" type="datetimeFigureOut">
              <a:rPr lang="en-US" smtClean="0">
                <a:solidFill>
                  <a:srgbClr val="000000"/>
                </a:solidFill>
              </a:rPr>
              <a:pPr/>
              <a:t>7/21/2014</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6D2016-B0CE-4D88-BDB5-AF473C686E9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70863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7/21/2014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81255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7464" cy="698992"/>
          </a:xfrm>
        </p:spPr>
        <p:txBody>
          <a:bodyPr/>
          <a:lstStyle/>
          <a:p>
            <a:pPr marL="58738" indent="-58738" algn="ctr"/>
            <a:r>
              <a:rPr lang="en-US" sz="6000" dirty="0" smtClean="0">
                <a:latin typeface="+mj-lt"/>
              </a:rPr>
              <a:t>In Granite or Ingrained: </a:t>
            </a:r>
            <a:endParaRPr lang="en-US" sz="6000" dirty="0">
              <a:latin typeface="+mj-lt"/>
            </a:endParaRPr>
          </a:p>
        </p:txBody>
      </p:sp>
      <p:sp>
        <p:nvSpPr>
          <p:cNvPr id="4" name="TextBox 3"/>
          <p:cNvSpPr txBox="1"/>
          <p:nvPr/>
        </p:nvSpPr>
        <p:spPr>
          <a:xfrm>
            <a:off x="457200" y="1447800"/>
            <a:ext cx="8305800" cy="1200329"/>
          </a:xfrm>
          <a:prstGeom prst="rect">
            <a:avLst/>
          </a:prstGeom>
          <a:noFill/>
        </p:spPr>
        <p:txBody>
          <a:bodyPr wrap="square" rtlCol="0">
            <a:spAutoFit/>
          </a:bodyPr>
          <a:lstStyle/>
          <a:p>
            <a:r>
              <a:rPr lang="en-US" sz="3600" dirty="0">
                <a:solidFill>
                  <a:srgbClr val="CCFFCC"/>
                </a:solidFill>
              </a:rPr>
              <a:t>What the Old and New Covenants Reveal About the Gospel, the Law and the Sabbath</a:t>
            </a:r>
          </a:p>
        </p:txBody>
      </p:sp>
      <p:sp>
        <p:nvSpPr>
          <p:cNvPr id="5" name="TextBox 4"/>
          <p:cNvSpPr txBox="1"/>
          <p:nvPr/>
        </p:nvSpPr>
        <p:spPr>
          <a:xfrm>
            <a:off x="5715000" y="2590800"/>
            <a:ext cx="2895600" cy="461665"/>
          </a:xfrm>
          <a:prstGeom prst="rect">
            <a:avLst/>
          </a:prstGeom>
          <a:noFill/>
        </p:spPr>
        <p:txBody>
          <a:bodyPr wrap="square" rtlCol="0">
            <a:spAutoFit/>
          </a:bodyPr>
          <a:lstStyle/>
          <a:p>
            <a:r>
              <a:rPr lang="en-US" sz="2400" dirty="0">
                <a:solidFill>
                  <a:srgbClr val="CCFFCC"/>
                </a:solidFill>
              </a:rPr>
              <a:t>Skip MacCarty, D. Min</a:t>
            </a:r>
          </a:p>
        </p:txBody>
      </p:sp>
      <p:sp>
        <p:nvSpPr>
          <p:cNvPr id="7" name="TextBox 6"/>
          <p:cNvSpPr txBox="1"/>
          <p:nvPr/>
        </p:nvSpPr>
        <p:spPr>
          <a:xfrm>
            <a:off x="4343400" y="3733800"/>
            <a:ext cx="4343400" cy="1938992"/>
          </a:xfrm>
          <a:prstGeom prst="rect">
            <a:avLst/>
          </a:prstGeom>
          <a:noFill/>
        </p:spPr>
        <p:txBody>
          <a:bodyPr wrap="square" rtlCol="0">
            <a:spAutoFit/>
          </a:bodyPr>
          <a:lstStyle/>
          <a:p>
            <a:r>
              <a:rPr lang="en-US" sz="3000" dirty="0">
                <a:solidFill>
                  <a:srgbClr val="CCFFCC"/>
                </a:solidFill>
              </a:rPr>
              <a:t>“The LORD Confides in those who fear </a:t>
            </a:r>
            <a:r>
              <a:rPr lang="en-US" sz="3000" dirty="0" smtClean="0">
                <a:solidFill>
                  <a:srgbClr val="CCFFCC"/>
                </a:solidFill>
              </a:rPr>
              <a:t>him; </a:t>
            </a:r>
            <a:r>
              <a:rPr lang="en-US" sz="3000" dirty="0">
                <a:solidFill>
                  <a:srgbClr val="CCFFCC"/>
                </a:solidFill>
              </a:rPr>
              <a:t>he makes his covenant known to them.”                </a:t>
            </a:r>
            <a:r>
              <a:rPr lang="en-US" sz="3000" b="1" dirty="0">
                <a:solidFill>
                  <a:srgbClr val="CCFFCC"/>
                </a:solidFill>
              </a:rPr>
              <a:t>Ps 25:14</a:t>
            </a:r>
          </a:p>
        </p:txBody>
      </p:sp>
    </p:spTree>
    <p:extLst>
      <p:ext uri="{BB962C8B-B14F-4D97-AF65-F5344CB8AC3E}">
        <p14:creationId xmlns:p14="http://schemas.microsoft.com/office/powerpoint/2010/main" val="9936958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27384"/>
            <a:ext cx="9144000" cy="6839299"/>
          </a:xfrm>
          <a:prstGeom prst="rect">
            <a:avLst/>
          </a:prstGeom>
        </p:spPr>
      </p:pic>
      <p:sp>
        <p:nvSpPr>
          <p:cNvPr id="5" name="TextBox 4"/>
          <p:cNvSpPr txBox="1"/>
          <p:nvPr/>
        </p:nvSpPr>
        <p:spPr>
          <a:xfrm>
            <a:off x="1066800" y="2014716"/>
            <a:ext cx="6840760" cy="135421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1F497D"/>
                </a:solidFill>
              </a:rPr>
              <a:t>The New Covenant</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Tree>
    <p:extLst>
      <p:ext uri="{BB962C8B-B14F-4D97-AF65-F5344CB8AC3E}">
        <p14:creationId xmlns:p14="http://schemas.microsoft.com/office/powerpoint/2010/main" val="4351897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a:t>
            </a:r>
          </a:p>
        </p:txBody>
      </p:sp>
      <p:sp>
        <p:nvSpPr>
          <p:cNvPr id="8" name="TextBox 7"/>
          <p:cNvSpPr txBox="1"/>
          <p:nvPr/>
        </p:nvSpPr>
        <p:spPr>
          <a:xfrm>
            <a:off x="762000" y="3124200"/>
            <a:ext cx="7696200" cy="523220"/>
          </a:xfrm>
          <a:prstGeom prst="rect">
            <a:avLst/>
          </a:prstGeom>
          <a:noFill/>
        </p:spPr>
        <p:txBody>
          <a:bodyPr wrap="square" rtlCol="0">
            <a:spAutoFit/>
          </a:bodyPr>
          <a:lstStyle/>
          <a:p>
            <a:pPr marL="457200" indent="-457200"/>
            <a:r>
              <a:rPr lang="en-US" sz="2800" b="1" dirty="0">
                <a:solidFill>
                  <a:prstClr val="black"/>
                </a:solidFill>
              </a:rPr>
              <a:t>3.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a:t>
            </a:r>
          </a:p>
        </p:txBody>
      </p:sp>
    </p:spTree>
    <p:extLst>
      <p:ext uri="{BB962C8B-B14F-4D97-AF65-F5344CB8AC3E}">
        <p14:creationId xmlns:p14="http://schemas.microsoft.com/office/powerpoint/2010/main" val="4641333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Tree>
    <p:extLst>
      <p:ext uri="{BB962C8B-B14F-4D97-AF65-F5344CB8AC3E}">
        <p14:creationId xmlns:p14="http://schemas.microsoft.com/office/powerpoint/2010/main" val="22140531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Tree>
    <p:extLst>
      <p:ext uri="{BB962C8B-B14F-4D97-AF65-F5344CB8AC3E}">
        <p14:creationId xmlns:p14="http://schemas.microsoft.com/office/powerpoint/2010/main" val="2215876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8" name="Content Placeholder 2"/>
          <p:cNvSpPr txBox="1">
            <a:spLocks/>
          </p:cNvSpPr>
          <p:nvPr/>
        </p:nvSpPr>
        <p:spPr>
          <a:xfrm>
            <a:off x="3124200" y="5105400"/>
            <a:ext cx="2590800" cy="1579096"/>
          </a:xfrm>
          <a:prstGeom prst="rect">
            <a:avLst/>
          </a:prstGeom>
        </p:spPr>
        <p:txBody>
          <a:bodyPr vert="horz" lIns="91440" tIns="45720" rIns="91440" bIns="45720" rtlCol="0">
            <a:normAutofit/>
            <a:scene3d>
              <a:camera prst="orthographicFront"/>
              <a:lightRig rig="balanced" dir="t">
                <a:rot lat="0" lon="0" rev="2100000"/>
              </a:lightRig>
            </a:scene3d>
            <a:sp3d extrusionH="57150" prstMaterial="metal">
              <a:bevelT w="38100" h="25400"/>
              <a:contourClr>
                <a:schemeClr val="bg2"/>
              </a:contourClr>
            </a:sp3d>
          </a:bodyPr>
          <a:lstStyle/>
          <a:p>
            <a:pPr marL="342900" indent="-342900" algn="ctr">
              <a:spcBef>
                <a:spcPct val="20000"/>
              </a:spcBef>
              <a:buFont typeface="Arial" pitchFamily="34" charset="0"/>
              <a:buNone/>
              <a:defRPr/>
            </a:pPr>
            <a:r>
              <a:rPr lang="en-US" sz="5000" b="1">
                <a:ln w="50800"/>
                <a:solidFill>
                  <a:srgbClr val="1F497D"/>
                </a:solidFill>
              </a:rPr>
              <a:t>Gospel</a:t>
            </a:r>
          </a:p>
          <a:p>
            <a:pPr marL="342900" indent="-342900" algn="ctr">
              <a:spcBef>
                <a:spcPct val="20000"/>
              </a:spcBef>
              <a:buFont typeface="Arial" pitchFamily="34" charset="0"/>
              <a:buNone/>
              <a:defRPr/>
            </a:pPr>
            <a:r>
              <a:rPr lang="en-US" sz="2400" b="1">
                <a:ln w="50800"/>
                <a:solidFill>
                  <a:srgbClr val="1F497D"/>
                </a:solidFill>
              </a:rPr>
              <a:t>Heb 4:2</a:t>
            </a:r>
            <a:endParaRPr lang="en-US" sz="2400" b="1" dirty="0">
              <a:ln w="50800"/>
              <a:solidFill>
                <a:srgbClr val="1F497D"/>
              </a:solidFill>
            </a:endParaRPr>
          </a:p>
        </p:txBody>
      </p:sp>
    </p:spTree>
    <p:extLst>
      <p:ext uri="{BB962C8B-B14F-4D97-AF65-F5344CB8AC3E}">
        <p14:creationId xmlns:p14="http://schemas.microsoft.com/office/powerpoint/2010/main" val="4009141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5048405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p:txBody>
      </p:sp>
      <p:sp>
        <p:nvSpPr>
          <p:cNvPr id="19" name="TextBox 18"/>
          <p:cNvSpPr txBox="1"/>
          <p:nvPr/>
        </p:nvSpPr>
        <p:spPr>
          <a:xfrm>
            <a:off x="533400" y="5943600"/>
            <a:ext cx="8077200" cy="492443"/>
          </a:xfrm>
          <a:prstGeom prst="rect">
            <a:avLst/>
          </a:prstGeom>
          <a:noFill/>
        </p:spPr>
        <p:txBody>
          <a:bodyPr wrap="square" rtlCol="0">
            <a:spAutoFit/>
          </a:bodyPr>
          <a:lstStyle/>
          <a:p>
            <a:pPr algn="ctr"/>
            <a:r>
              <a:rPr lang="en-US" sz="2600" b="1" dirty="0">
                <a:solidFill>
                  <a:prstClr val="black"/>
                </a:solidFill>
              </a:rPr>
              <a:t>These promises are God’s legal will</a:t>
            </a:r>
          </a:p>
        </p:txBody>
      </p:sp>
    </p:spTree>
    <p:extLst>
      <p:ext uri="{BB962C8B-B14F-4D97-AF65-F5344CB8AC3E}">
        <p14:creationId xmlns:p14="http://schemas.microsoft.com/office/powerpoint/2010/main" val="722535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p:txBody>
      </p:sp>
      <p:sp>
        <p:nvSpPr>
          <p:cNvPr id="19" name="TextBox 18"/>
          <p:cNvSpPr txBox="1"/>
          <p:nvPr/>
        </p:nvSpPr>
        <p:spPr>
          <a:xfrm>
            <a:off x="533400" y="5791200"/>
            <a:ext cx="8077200" cy="892552"/>
          </a:xfrm>
          <a:prstGeom prst="rect">
            <a:avLst/>
          </a:prstGeom>
          <a:noFill/>
        </p:spPr>
        <p:txBody>
          <a:bodyPr wrap="square" rtlCol="0">
            <a:spAutoFit/>
          </a:bodyPr>
          <a:lstStyle/>
          <a:p>
            <a:pPr algn="ctr"/>
            <a:r>
              <a:rPr lang="en-US" sz="2600" b="1" dirty="0">
                <a:solidFill>
                  <a:prstClr val="black"/>
                </a:solidFill>
              </a:rPr>
              <a:t>Everyone has been named in God’s will:                            “the Savior of all people”</a:t>
            </a:r>
          </a:p>
        </p:txBody>
      </p:sp>
    </p:spTree>
    <p:extLst>
      <p:ext uri="{BB962C8B-B14F-4D97-AF65-F5344CB8AC3E}">
        <p14:creationId xmlns:p14="http://schemas.microsoft.com/office/powerpoint/2010/main" val="13544238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p:txBody>
      </p:sp>
      <p:sp>
        <p:nvSpPr>
          <p:cNvPr id="19" name="TextBox 18"/>
          <p:cNvSpPr txBox="1"/>
          <p:nvPr/>
        </p:nvSpPr>
        <p:spPr>
          <a:xfrm>
            <a:off x="533400" y="5791200"/>
            <a:ext cx="8077200" cy="892552"/>
          </a:xfrm>
          <a:prstGeom prst="rect">
            <a:avLst/>
          </a:prstGeom>
          <a:noFill/>
        </p:spPr>
        <p:txBody>
          <a:bodyPr wrap="square" rtlCol="0">
            <a:spAutoFit/>
          </a:bodyPr>
          <a:lstStyle/>
          <a:p>
            <a:pPr algn="ctr"/>
            <a:r>
              <a:rPr lang="en-US" sz="2600" b="1" dirty="0">
                <a:solidFill>
                  <a:prstClr val="black"/>
                </a:solidFill>
              </a:rPr>
              <a:t>By faith we become heirs/inheritors of God’s will:       “the Savior… especially of those who believe”</a:t>
            </a:r>
          </a:p>
        </p:txBody>
      </p:sp>
    </p:spTree>
    <p:extLst>
      <p:ext uri="{BB962C8B-B14F-4D97-AF65-F5344CB8AC3E}">
        <p14:creationId xmlns:p14="http://schemas.microsoft.com/office/powerpoint/2010/main" val="35642437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p:txBody>
      </p:sp>
      <p:sp>
        <p:nvSpPr>
          <p:cNvPr id="19" name="TextBox 18"/>
          <p:cNvSpPr txBox="1"/>
          <p:nvPr/>
        </p:nvSpPr>
        <p:spPr>
          <a:xfrm>
            <a:off x="0" y="5791200"/>
            <a:ext cx="9144000" cy="892552"/>
          </a:xfrm>
          <a:prstGeom prst="rect">
            <a:avLst/>
          </a:prstGeom>
          <a:noFill/>
        </p:spPr>
        <p:txBody>
          <a:bodyPr wrap="square" rtlCol="0">
            <a:spAutoFit/>
          </a:bodyPr>
          <a:lstStyle/>
          <a:p>
            <a:pPr algn="ctr"/>
            <a:r>
              <a:rPr lang="en-US" sz="2600" b="1" dirty="0">
                <a:solidFill>
                  <a:prstClr val="black"/>
                </a:solidFill>
              </a:rPr>
              <a:t>God’s heirs are also the executors of His will:                               “that you may bring salvation to the ends of the earth”</a:t>
            </a:r>
          </a:p>
        </p:txBody>
      </p:sp>
    </p:spTree>
    <p:extLst>
      <p:ext uri="{BB962C8B-B14F-4D97-AF65-F5344CB8AC3E}">
        <p14:creationId xmlns:p14="http://schemas.microsoft.com/office/powerpoint/2010/main" val="37289981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13006109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34872904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Skip_MacCarty_DNA_Covenant-08-11-06.pdf"/>
          <p:cNvPicPr>
            <a:picLocks noChangeAspect="1"/>
          </p:cNvPicPr>
          <p:nvPr/>
        </p:nvPicPr>
        <p:blipFill>
          <a:blip r:embed="rId2" cstate="print"/>
          <a:srcRect/>
          <a:stretch>
            <a:fillRect/>
          </a:stretch>
        </p:blipFill>
        <p:spPr bwMode="auto">
          <a:xfrm>
            <a:off x="228601" y="304800"/>
            <a:ext cx="8610600" cy="6324600"/>
          </a:xfrm>
          <a:prstGeom prst="rect">
            <a:avLst/>
          </a:prstGeom>
          <a:noFill/>
          <a:ln w="9525">
            <a:noFill/>
            <a:miter lim="800000"/>
            <a:headEnd/>
            <a:tailEnd/>
          </a:ln>
        </p:spPr>
      </p:pic>
    </p:spTree>
    <p:extLst>
      <p:ext uri="{BB962C8B-B14F-4D97-AF65-F5344CB8AC3E}">
        <p14:creationId xmlns:p14="http://schemas.microsoft.com/office/powerpoint/2010/main" val="3376367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Tree>
    <p:extLst>
      <p:ext uri="{BB962C8B-B14F-4D97-AF65-F5344CB8AC3E}">
        <p14:creationId xmlns:p14="http://schemas.microsoft.com/office/powerpoint/2010/main" val="32141415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solidFill>
                  <a:srgbClr val="1F497D"/>
                </a:solidFill>
              </a:rPr>
              <a:t>1.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7391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 </a:t>
            </a:r>
            <a:r>
              <a:rPr lang="en-US" sz="1900" b="1" dirty="0">
                <a:solidFill>
                  <a:srgbClr val="1F497D"/>
                </a:solidFill>
              </a:rPr>
              <a:t>– </a:t>
            </a:r>
            <a:r>
              <a:rPr lang="en-US" sz="1900" b="1" u="sng" dirty="0" err="1">
                <a:solidFill>
                  <a:srgbClr val="1F497D"/>
                </a:solidFill>
              </a:rPr>
              <a:t>Dt</a:t>
            </a:r>
            <a:r>
              <a:rPr lang="en-US" sz="1900" b="1" u="sng" dirty="0">
                <a:solidFill>
                  <a:srgbClr val="1F497D"/>
                </a:solidFill>
              </a:rPr>
              <a:t> 30:6, 11-14 </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946461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700" b="1" dirty="0" smtClean="0">
                <a:ln w="50800"/>
                <a:effectLst>
                  <a:outerShdw blurRad="38100" dist="38100" dir="2700000" algn="tl">
                    <a:srgbClr val="000000">
                      <a:alpha val="43137"/>
                    </a:srgbClr>
                  </a:outerShdw>
                </a:effectLst>
                <a:latin typeface="Calibri" pitchFamily="34" charset="0"/>
              </a:rPr>
              <a:t>“</a:t>
            </a:r>
            <a:r>
              <a:rPr lang="en-US" sz="2800" dirty="0" smtClean="0">
                <a:effectLst>
                  <a:outerShdw blurRad="38100" dist="38100" dir="2700000" algn="tl">
                    <a:srgbClr val="000000">
                      <a:alpha val="43137"/>
                    </a:srgbClr>
                  </a:outerShdw>
                </a:effectLst>
              </a:rPr>
              <a:t>The LORD your God will circumcise your hearts and the hearts of your descendants, so that you may love him with all your heart and with all your soul, and live. . . .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Now what I am commanding you today is not too difficult for you or beyond your reach. </a:t>
            </a:r>
            <a:r>
              <a:rPr lang="en-US" sz="2800" baseline="30000" dirty="0" smtClean="0">
                <a:effectLst>
                  <a:outerShdw blurRad="38100" dist="38100" dir="2700000" algn="tl">
                    <a:srgbClr val="000000">
                      <a:alpha val="43137"/>
                    </a:srgbClr>
                  </a:outerShdw>
                </a:effectLst>
              </a:rPr>
              <a:t>12</a:t>
            </a:r>
            <a:r>
              <a:rPr lang="en-US" sz="2800" dirty="0" smtClean="0">
                <a:effectLst>
                  <a:outerShdw blurRad="38100" dist="38100" dir="2700000" algn="tl">
                    <a:srgbClr val="000000">
                      <a:alpha val="43137"/>
                    </a:srgbClr>
                  </a:outerShdw>
                </a:effectLst>
              </a:rPr>
              <a:t> It is not up in heaven, so that you have to ask, ‘Who will ascend into heaven to get it and proclaim it to us so we may obey it?’ </a:t>
            </a:r>
            <a:r>
              <a:rPr lang="en-US" sz="2800" baseline="30000" dirty="0" smtClean="0">
                <a:effectLst>
                  <a:outerShdw blurRad="38100" dist="38100" dir="2700000" algn="tl">
                    <a:srgbClr val="000000">
                      <a:alpha val="43137"/>
                    </a:srgbClr>
                  </a:outerShdw>
                </a:effectLst>
              </a:rPr>
              <a:t>13</a:t>
            </a:r>
            <a:r>
              <a:rPr lang="en-US" sz="2800" dirty="0" smtClean="0">
                <a:effectLst>
                  <a:outerShdw blurRad="38100" dist="38100" dir="2700000" algn="tl">
                    <a:srgbClr val="000000">
                      <a:alpha val="43137"/>
                    </a:srgbClr>
                  </a:outerShdw>
                </a:effectLst>
              </a:rPr>
              <a:t> Nor is it beyond the sea, so that you have to ask, ‘Who will cross the sea to get it and proclaim it to us so we may obey it?’ </a:t>
            </a:r>
            <a:r>
              <a:rPr lang="en-US" sz="2800" baseline="30000" dirty="0" smtClean="0">
                <a:effectLst>
                  <a:outerShdw blurRad="38100" dist="38100" dir="2700000" algn="tl">
                    <a:srgbClr val="000000">
                      <a:alpha val="43137"/>
                    </a:srgbClr>
                  </a:outerShdw>
                </a:effectLst>
              </a:rPr>
              <a:t>14</a:t>
            </a:r>
            <a:r>
              <a:rPr lang="en-US" sz="2800" dirty="0" smtClean="0">
                <a:effectLst>
                  <a:outerShdw blurRad="38100" dist="38100" dir="2700000" algn="tl">
                    <a:srgbClr val="000000">
                      <a:alpha val="43137"/>
                    </a:srgbClr>
                  </a:outerShdw>
                </a:effectLst>
              </a:rPr>
              <a:t> No, the word is very near you; it is in your mouth and in your heart so you may obey it.</a:t>
            </a:r>
            <a:r>
              <a:rPr lang="en-US" sz="2700" b="1" dirty="0" smtClean="0">
                <a:ln w="50800"/>
                <a:effectLst>
                  <a:outerShdw blurRad="38100" dist="38100" dir="2700000" algn="tl">
                    <a:srgbClr val="000000">
                      <a:alpha val="43137"/>
                    </a:srgbClr>
                  </a:outerShdw>
                </a:effectLst>
                <a:latin typeface="Calibri" pitchFamily="34" charset="0"/>
              </a:rPr>
              <a:t>.” 	          	</a:t>
            </a:r>
            <a:r>
              <a:rPr lang="en-US" sz="2700" b="1" dirty="0">
                <a:ln w="50800"/>
                <a:effectLst>
                  <a:outerShdw blurRad="38100" dist="38100" dir="2700000" algn="tl">
                    <a:srgbClr val="000000">
                      <a:alpha val="43137"/>
                    </a:srgbClr>
                  </a:outerShdw>
                </a:effectLst>
                <a:latin typeface="Calibri" pitchFamily="34" charset="0"/>
              </a:rPr>
              <a:t> </a:t>
            </a:r>
            <a:r>
              <a:rPr lang="en-US" sz="2700" b="1" dirty="0" smtClean="0">
                <a:ln w="50800"/>
                <a:effectLst>
                  <a:outerShdw blurRad="38100" dist="38100" dir="2700000" algn="tl">
                    <a:srgbClr val="000000">
                      <a:alpha val="43137"/>
                    </a:srgbClr>
                  </a:outerShdw>
                </a:effectLst>
                <a:latin typeface="Calibri" pitchFamily="34" charset="0"/>
              </a:rPr>
              <a:t>          Deut 30:6, 11-14 </a:t>
            </a:r>
          </a:p>
          <a:p>
            <a:pPr marL="2327275" indent="84138">
              <a:buNone/>
            </a:pPr>
            <a:r>
              <a:rPr lang="en-US" sz="2700" b="1" dirty="0" smtClean="0">
                <a:ln w="50800"/>
                <a:effectLst>
                  <a:outerShdw blurRad="38100" dist="38100" dir="2700000" algn="tl">
                    <a:srgbClr val="000000">
                      <a:alpha val="43137"/>
                    </a:srgbClr>
                  </a:outerShdw>
                </a:effectLst>
                <a:latin typeface="Calibri" pitchFamily="34" charset="0"/>
              </a:rPr>
              <a:t> </a:t>
            </a:r>
          </a:p>
          <a:p>
            <a:endParaRPr lang="en-US" sz="2700" b="1" dirty="0">
              <a:ln w="50800"/>
              <a:effectLst>
                <a:outerShdw blurRad="38100" dist="38100" dir="2700000" algn="tl">
                  <a:srgbClr val="000000">
                    <a:alpha val="43137"/>
                  </a:srgbClr>
                </a:outerShdw>
              </a:effectLst>
            </a:endParaRPr>
          </a:p>
        </p:txBody>
      </p:sp>
      <p:cxnSp>
        <p:nvCxnSpPr>
          <p:cNvPr id="4" name="Straight Connector 3"/>
          <p:cNvCxnSpPr/>
          <p:nvPr/>
        </p:nvCxnSpPr>
        <p:spPr>
          <a:xfrm>
            <a:off x="762000" y="1524000"/>
            <a:ext cx="678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0" y="1905000"/>
            <a:ext cx="3048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 y="2362200"/>
            <a:ext cx="327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71800" y="2819400"/>
            <a:ext cx="487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5791200"/>
            <a:ext cx="769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7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solidFill>
                  <a:srgbClr val="1F497D"/>
                </a:solidFill>
              </a:rPr>
              <a:t>1.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7391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a:t>
            </a:r>
            <a:r>
              <a:rPr lang="en-US" sz="1900" b="1" u="sng" dirty="0">
                <a:solidFill>
                  <a:srgbClr val="1F497D"/>
                </a:solidFill>
              </a:rPr>
              <a:t>Rom 10:6-8; </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19803253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700" b="1" dirty="0" smtClean="0">
                <a:ln w="50800"/>
                <a:effectLst>
                  <a:outerShdw blurRad="38100" dist="38100" dir="2700000" algn="tl">
                    <a:srgbClr val="000000">
                      <a:alpha val="43137"/>
                    </a:srgbClr>
                  </a:outerShdw>
                </a:effectLst>
                <a:latin typeface="Calibri" pitchFamily="34" charset="0"/>
              </a:rPr>
              <a:t>“</a:t>
            </a:r>
            <a:r>
              <a:rPr lang="en-US" sz="2800" dirty="0" smtClean="0">
                <a:effectLst>
                  <a:outerShdw blurRad="38100" dist="38100" dir="2700000" algn="tl">
                    <a:srgbClr val="000000">
                      <a:alpha val="43137"/>
                    </a:srgbClr>
                  </a:outerShdw>
                </a:effectLst>
              </a:rPr>
              <a:t>But the righteousness that is by faith says: ‘Do not say in your heart, “Who will ascend into heaven?”’</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(that is, to bring Christ down) </a:t>
            </a: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‘or “Who will descend into the deep?”’ (that is, to bring Christ up from the dead).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But what does it say? ‘The word is near you; it is in your mouth and in your heart,’ that is, the message concerning faith that we proclaim: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you declare with your mouth, ‘Jesus is Lord,’ and believe in your heart that God raised him from the dead, you will be saved.</a:t>
            </a:r>
            <a:r>
              <a:rPr lang="en-US" sz="2700" b="1" dirty="0" smtClean="0">
                <a:ln w="50800"/>
                <a:effectLst>
                  <a:outerShdw blurRad="38100" dist="38100" dir="2700000" algn="tl">
                    <a:srgbClr val="000000">
                      <a:alpha val="43137"/>
                    </a:srgbClr>
                  </a:outerShdw>
                </a:effectLst>
                <a:latin typeface="Calibri" pitchFamily="34" charset="0"/>
              </a:rPr>
              <a:t>” 	</a:t>
            </a:r>
          </a:p>
          <a:p>
            <a:pPr marL="0" indent="0">
              <a:buNone/>
            </a:pPr>
            <a:r>
              <a:rPr lang="en-US" sz="2700" b="1" dirty="0" smtClean="0">
                <a:ln w="50800"/>
                <a:effectLst>
                  <a:outerShdw blurRad="38100" dist="38100" dir="2700000" algn="tl">
                    <a:srgbClr val="000000">
                      <a:alpha val="43137"/>
                    </a:srgbClr>
                  </a:outerShdw>
                </a:effectLst>
                <a:latin typeface="Calibri" pitchFamily="34" charset="0"/>
              </a:rPr>
              <a:t>	     Rom 10:6-9 quoting and updating </a:t>
            </a:r>
            <a:r>
              <a:rPr lang="en-US" sz="2700" b="1" dirty="0" err="1" smtClean="0">
                <a:ln w="50800"/>
                <a:effectLst>
                  <a:outerShdw blurRad="38100" dist="38100" dir="2700000" algn="tl">
                    <a:srgbClr val="000000">
                      <a:alpha val="43137"/>
                    </a:srgbClr>
                  </a:outerShdw>
                </a:effectLst>
                <a:latin typeface="Calibri" pitchFamily="34" charset="0"/>
              </a:rPr>
              <a:t>Dt</a:t>
            </a:r>
            <a:r>
              <a:rPr lang="en-US" sz="2700" b="1" dirty="0" smtClean="0">
                <a:ln w="50800"/>
                <a:effectLst>
                  <a:outerShdw blurRad="38100" dist="38100" dir="2700000" algn="tl">
                    <a:srgbClr val="000000">
                      <a:alpha val="43137"/>
                    </a:srgbClr>
                  </a:outerShdw>
                </a:effectLst>
                <a:latin typeface="Calibri" pitchFamily="34" charset="0"/>
              </a:rPr>
              <a:t> 30:11-14</a:t>
            </a:r>
          </a:p>
          <a:p>
            <a:pPr marL="2327275" indent="84138">
              <a:buNone/>
            </a:pPr>
            <a:r>
              <a:rPr lang="en-US" sz="2700" b="1" dirty="0" smtClean="0">
                <a:ln w="50800"/>
                <a:effectLst>
                  <a:outerShdw blurRad="38100" dist="38100" dir="2700000" algn="tl">
                    <a:srgbClr val="000000">
                      <a:alpha val="43137"/>
                    </a:srgbClr>
                  </a:outerShdw>
                </a:effectLst>
                <a:latin typeface="Calibri" pitchFamily="34" charset="0"/>
              </a:rPr>
              <a:t> </a:t>
            </a:r>
          </a:p>
          <a:p>
            <a:endParaRPr lang="en-US" sz="2700" b="1" dirty="0">
              <a:ln w="50800"/>
              <a:effectLst>
                <a:outerShdw blurRad="38100" dist="38100" dir="2700000" algn="tl">
                  <a:srgbClr val="000000">
                    <a:alpha val="43137"/>
                  </a:srgbClr>
                </a:outerShdw>
              </a:effectLst>
            </a:endParaRPr>
          </a:p>
        </p:txBody>
      </p:sp>
      <p:cxnSp>
        <p:nvCxnSpPr>
          <p:cNvPr id="8" name="Straight Connector 7"/>
          <p:cNvCxnSpPr/>
          <p:nvPr/>
        </p:nvCxnSpPr>
        <p:spPr>
          <a:xfrm>
            <a:off x="685800" y="3657600"/>
            <a:ext cx="525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05400" y="32004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1524000"/>
            <a:ext cx="541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114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u="sng" dirty="0" smtClean="0">
                <a:solidFill>
                  <a:srgbClr val="1F497D"/>
                </a:solidFill>
              </a:rPr>
              <a:t>Deut 6:6; Ps </a:t>
            </a:r>
            <a:r>
              <a:rPr lang="en-US" sz="1900" b="1" u="sng" dirty="0">
                <a:solidFill>
                  <a:srgbClr val="1F497D"/>
                </a:solidFill>
              </a:rPr>
              <a:t>37:30-31; 40:8; Isa 51:7</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42172716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“These words which I command you today shall be in your heart.”	[The Ten Commandments were just given in Deut 5]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Deut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6:6</a:t>
            </a:r>
          </a:p>
          <a:p>
            <a:pPr marL="0" lvl="0" indent="0">
              <a:buNone/>
            </a:pPr>
            <a:endParaRPr lang="en-US" sz="1000" dirty="0">
              <a:solidFill>
                <a:prstClr val="white"/>
              </a:solidFill>
              <a:effectLst>
                <a:outerShdw blurRad="38100" dist="38100" dir="2700000" algn="tl">
                  <a:srgbClr val="000000">
                    <a:alpha val="43137"/>
                  </a:srgbClr>
                </a:outerShdw>
              </a:effectLst>
            </a:endParaRPr>
          </a:p>
          <a:p>
            <a:pPr marL="0" indent="0">
              <a:buNone/>
            </a:pPr>
            <a:endPar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600200"/>
            <a:ext cx="160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848600" y="114300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35697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“These words which I command you today shall be in your heart.”	[The Ten Commandments were just given in Deut 5]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Deut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6:6</a:t>
            </a:r>
          </a:p>
          <a:p>
            <a:pPr marL="0" lvl="0" indent="0">
              <a:buNone/>
            </a:pPr>
            <a:endParaRPr lang="en-US" sz="1000" dirty="0">
              <a:solidFill>
                <a:prstClr val="white"/>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“The mouths of the righteous utter wisdom, and their tongues speak what is just.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The law of their God is in their hearts; their feet do not slip.”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Ps 37:30-31</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600200"/>
            <a:ext cx="160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848600" y="114300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3505200"/>
            <a:ext cx="1752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4" name="Straight Connector 13"/>
          <p:cNvCxnSpPr/>
          <p:nvPr/>
        </p:nvCxnSpPr>
        <p:spPr>
          <a:xfrm>
            <a:off x="8077200" y="312420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061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4191000" cy="5632311"/>
          </a:xfrm>
          <a:prstGeom prst="rect">
            <a:avLst/>
          </a:prstGeom>
          <a:noFill/>
        </p:spPr>
        <p:txBody>
          <a:bodyPr wrap="square" rtlCol="0">
            <a:spAutoFit/>
          </a:bodyPr>
          <a:lstStyle/>
          <a:p>
            <a:pPr marL="514350" indent="-514350">
              <a:buFontTx/>
              <a:buAutoNum type="arabicPeriod"/>
            </a:pPr>
            <a:r>
              <a:rPr lang="en-US" sz="3000" dirty="0">
                <a:solidFill>
                  <a:prstClr val="white"/>
                </a:solidFill>
              </a:rPr>
              <a:t>Perfect, holy, just, righteous, spiritual</a:t>
            </a:r>
          </a:p>
          <a:p>
            <a:pPr marL="514350" indent="-514350">
              <a:buFontTx/>
              <a:buAutoNum type="arabicPeriod"/>
            </a:pPr>
            <a:r>
              <a:rPr lang="en-US" sz="3000" dirty="0">
                <a:solidFill>
                  <a:prstClr val="white"/>
                </a:solidFill>
              </a:rPr>
              <a:t>Written in the heart</a:t>
            </a:r>
          </a:p>
          <a:p>
            <a:pPr marL="514350" indent="-514350">
              <a:buFontTx/>
              <a:buAutoNum type="arabicPeriod"/>
            </a:pPr>
            <a:r>
              <a:rPr lang="en-US" sz="3000" dirty="0">
                <a:solidFill>
                  <a:prstClr val="white"/>
                </a:solidFill>
              </a:rPr>
              <a:t>Ordained to life</a:t>
            </a:r>
          </a:p>
          <a:p>
            <a:pPr marL="514350" indent="-514350">
              <a:buFontTx/>
              <a:buAutoNum type="arabicPeriod"/>
            </a:pPr>
            <a:r>
              <a:rPr lang="en-US" sz="3000" dirty="0">
                <a:solidFill>
                  <a:prstClr val="white"/>
                </a:solidFill>
              </a:rPr>
              <a:t>Established by faith</a:t>
            </a:r>
          </a:p>
          <a:p>
            <a:pPr marL="514350" indent="-514350">
              <a:buFontTx/>
              <a:buAutoNum type="arabicPeriod"/>
            </a:pPr>
            <a:r>
              <a:rPr lang="en-US" sz="3000" dirty="0">
                <a:solidFill>
                  <a:prstClr val="white"/>
                </a:solidFill>
              </a:rPr>
              <a:t>Truth</a:t>
            </a:r>
          </a:p>
          <a:p>
            <a:pPr marL="514350" indent="-514350">
              <a:buFontTx/>
              <a:buAutoNum type="arabicPeriod"/>
            </a:pPr>
            <a:r>
              <a:rPr lang="en-US" sz="3000" dirty="0">
                <a:solidFill>
                  <a:prstClr val="white"/>
                </a:solidFill>
              </a:rPr>
              <a:t>Converts the soul</a:t>
            </a:r>
          </a:p>
          <a:p>
            <a:pPr marL="514350" indent="-514350">
              <a:buFontTx/>
              <a:buAutoNum type="arabicPeriod"/>
            </a:pPr>
            <a:r>
              <a:rPr lang="en-US" sz="3000" dirty="0">
                <a:solidFill>
                  <a:prstClr val="white"/>
                </a:solidFill>
              </a:rPr>
              <a:t>Liberty/freedom</a:t>
            </a:r>
          </a:p>
          <a:p>
            <a:pPr marL="514350" indent="-514350">
              <a:buFontTx/>
              <a:buAutoNum type="arabicPeriod"/>
            </a:pPr>
            <a:r>
              <a:rPr lang="en-US" sz="3000" dirty="0">
                <a:solidFill>
                  <a:prstClr val="white"/>
                </a:solidFill>
              </a:rPr>
              <a:t>Fulfilled in the life of Spirit-filled believers, kept by God’s saints</a:t>
            </a:r>
          </a:p>
          <a:p>
            <a:pPr marL="514350" indent="-514350">
              <a:buFontTx/>
              <a:buAutoNum type="arabicPeriod"/>
            </a:pPr>
            <a:endParaRPr lang="en-US" sz="3000" dirty="0">
              <a:solidFill>
                <a:prstClr val="white"/>
              </a:solidFill>
            </a:endParaRPr>
          </a:p>
        </p:txBody>
      </p:sp>
      <p:sp>
        <p:nvSpPr>
          <p:cNvPr id="6" name="TextBox 5"/>
          <p:cNvSpPr txBox="1"/>
          <p:nvPr/>
        </p:nvSpPr>
        <p:spPr>
          <a:xfrm>
            <a:off x="4724400" y="1371600"/>
            <a:ext cx="4114800" cy="5170646"/>
          </a:xfrm>
          <a:prstGeom prst="rect">
            <a:avLst/>
          </a:prstGeom>
          <a:noFill/>
        </p:spPr>
        <p:txBody>
          <a:bodyPr wrap="square" rtlCol="0">
            <a:spAutoFit/>
          </a:bodyPr>
          <a:lstStyle/>
          <a:p>
            <a:pPr marL="514350" indent="-514350">
              <a:buFontTx/>
              <a:buAutoNum type="arabicPeriod"/>
            </a:pPr>
            <a:r>
              <a:rPr lang="en-US" sz="3000" dirty="0">
                <a:solidFill>
                  <a:prstClr val="white"/>
                </a:solidFill>
              </a:rPr>
              <a:t>The power of sin, condemnation</a:t>
            </a:r>
          </a:p>
          <a:p>
            <a:pPr marL="514350" indent="-514350">
              <a:buFontTx/>
              <a:buAutoNum type="arabicPeriod"/>
            </a:pPr>
            <a:r>
              <a:rPr lang="en-US" sz="3000" dirty="0">
                <a:solidFill>
                  <a:prstClr val="white"/>
                </a:solidFill>
              </a:rPr>
              <a:t>Written on stone</a:t>
            </a:r>
          </a:p>
          <a:p>
            <a:pPr marL="514350" indent="-514350">
              <a:buFontTx/>
              <a:buAutoNum type="arabicPeriod"/>
            </a:pPr>
            <a:r>
              <a:rPr lang="en-US" sz="3000" dirty="0">
                <a:solidFill>
                  <a:prstClr val="white"/>
                </a:solidFill>
              </a:rPr>
              <a:t>A letter that kills</a:t>
            </a:r>
          </a:p>
          <a:p>
            <a:pPr marL="514350" indent="-514350">
              <a:buFontTx/>
              <a:buAutoNum type="arabicPeriod"/>
            </a:pPr>
            <a:r>
              <a:rPr lang="en-US" sz="3000" dirty="0">
                <a:solidFill>
                  <a:prstClr val="white"/>
                </a:solidFill>
              </a:rPr>
              <a:t>Not based on faith</a:t>
            </a:r>
          </a:p>
          <a:p>
            <a:pPr marL="514350" indent="-514350">
              <a:buFontTx/>
              <a:buAutoNum type="arabicPeriod"/>
            </a:pPr>
            <a:r>
              <a:rPr lang="en-US" sz="3000" dirty="0">
                <a:solidFill>
                  <a:prstClr val="white"/>
                </a:solidFill>
              </a:rPr>
              <a:t>Veils the truth</a:t>
            </a:r>
          </a:p>
          <a:p>
            <a:pPr marL="514350" indent="-514350">
              <a:buFontTx/>
              <a:buAutoNum type="arabicPeriod"/>
            </a:pPr>
            <a:r>
              <a:rPr lang="en-US" sz="3000" dirty="0">
                <a:solidFill>
                  <a:prstClr val="white"/>
                </a:solidFill>
              </a:rPr>
              <a:t>A curse</a:t>
            </a:r>
          </a:p>
          <a:p>
            <a:pPr marL="514350" indent="-514350">
              <a:buFontTx/>
              <a:buAutoNum type="arabicPeriod"/>
            </a:pPr>
            <a:r>
              <a:rPr lang="en-US" sz="3000" dirty="0">
                <a:solidFill>
                  <a:prstClr val="white"/>
                </a:solidFill>
              </a:rPr>
              <a:t>Slavery/bondage</a:t>
            </a:r>
          </a:p>
          <a:p>
            <a:pPr marL="514350" indent="-514350">
              <a:buFontTx/>
              <a:buAutoNum type="arabicPeriod"/>
            </a:pPr>
            <a:r>
              <a:rPr lang="en-US" sz="3000" dirty="0">
                <a:solidFill>
                  <a:prstClr val="white"/>
                </a:solidFill>
              </a:rPr>
              <a:t>Must die to in order to have a relationship with Jesus</a:t>
            </a:r>
          </a:p>
        </p:txBody>
      </p:sp>
      <p:sp>
        <p:nvSpPr>
          <p:cNvPr id="8" name="Title 1"/>
          <p:cNvSpPr>
            <a:spLocks noGrp="1"/>
          </p:cNvSpPr>
          <p:nvPr>
            <p:ph type="title"/>
          </p:nvPr>
        </p:nvSpPr>
        <p:spPr>
          <a:xfrm>
            <a:off x="214282" y="152400"/>
            <a:ext cx="8701118" cy="857256"/>
          </a:xfrm>
        </p:spPr>
        <p:txBody>
          <a:bodyPr/>
          <a:lstStyle/>
          <a:p>
            <a:pPr algn="ctr"/>
            <a:r>
              <a:rPr lang="en-US" sz="3400" b="1" dirty="0">
                <a:latin typeface="+mj-lt"/>
              </a:rPr>
              <a:t>God’s </a:t>
            </a:r>
            <a:r>
              <a:rPr lang="en-US" sz="3600" b="1" dirty="0" smtClean="0">
                <a:latin typeface="+mj-lt"/>
              </a:rPr>
              <a:t>law/Covenant/Commandments</a:t>
            </a:r>
            <a:r>
              <a:rPr lang="en-US" sz="3400" b="1" dirty="0" smtClean="0">
                <a:latin typeface="+mj-lt"/>
              </a:rPr>
              <a:t> </a:t>
            </a:r>
            <a:r>
              <a:rPr lang="en-US" sz="3400" b="1" dirty="0">
                <a:latin typeface="+mj-lt"/>
              </a:rPr>
              <a:t>are</a:t>
            </a:r>
            <a:r>
              <a:rPr lang="en-US" sz="3400" b="1" dirty="0" smtClean="0">
                <a:latin typeface="+mj-lt"/>
              </a:rPr>
              <a:t>:</a:t>
            </a:r>
            <a:endParaRPr lang="en-US" sz="3400" dirty="0">
              <a:latin typeface="+mj-lt"/>
            </a:endParaRPr>
          </a:p>
        </p:txBody>
      </p:sp>
    </p:spTree>
    <p:extLst>
      <p:ext uri="{BB962C8B-B14F-4D97-AF65-F5344CB8AC3E}">
        <p14:creationId xmlns:p14="http://schemas.microsoft.com/office/powerpoint/2010/main" val="38968310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“These words which I command you today shall be in your heart.”	[The Ten Commandments were just given in Deut 5]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Deut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6:6</a:t>
            </a:r>
          </a:p>
          <a:p>
            <a:pPr marL="0" lvl="0" indent="0">
              <a:buNone/>
            </a:pPr>
            <a:endParaRPr lang="en-US" sz="1000" dirty="0">
              <a:solidFill>
                <a:prstClr val="white"/>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“The mouths of the righteous utter wisdom, and their tongues speak what is just.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The law of their God is in their hearts; their feet do not slip.”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Ps 37:30-31</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“I desire to do your will, my God; your law is within my heart.”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Ps 40:8</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600200"/>
            <a:ext cx="160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848600" y="114300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3505200"/>
            <a:ext cx="1752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0" y="42672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648200"/>
            <a:ext cx="87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5" name="Straight Connector 14"/>
          <p:cNvCxnSpPr/>
          <p:nvPr/>
        </p:nvCxnSpPr>
        <p:spPr>
          <a:xfrm>
            <a:off x="8077200" y="312420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63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“Hear me, you who know what is right, you people who have my law in your hearts</a:t>
            </a:r>
            <a:r>
              <a:rPr lang="en-US" sz="2800" dirty="0" smtClean="0">
                <a:solidFill>
                  <a:prstClr val="white"/>
                </a:solidFill>
                <a:effectLst>
                  <a:outerShdw blurRad="38100" dist="38100" dir="2700000" algn="tl">
                    <a:srgbClr val="000000">
                      <a:alpha val="43137"/>
                    </a:srgbClr>
                  </a:outerShdw>
                </a:effectLst>
              </a:rPr>
              <a:t>:...”</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Isa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51:7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(NIV </a:t>
            </a: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1984)</a:t>
            </a: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a:buNone/>
            </a:pPr>
            <a:endParaRPr lang="en-US" sz="1000" dirty="0" smtClean="0">
              <a:solidFill>
                <a:prstClr val="white"/>
              </a:solidFill>
              <a:effectLst>
                <a:outerShdw blurRad="38100" dist="38100" dir="2700000" algn="tl">
                  <a:srgbClr val="000000">
                    <a:alpha val="43137"/>
                  </a:srgbClr>
                </a:outerShdw>
              </a:effectLst>
            </a:endParaRPr>
          </a:p>
        </p:txBody>
      </p:sp>
      <p:cxnSp>
        <p:nvCxnSpPr>
          <p:cNvPr id="6" name="Straight Connector 5"/>
          <p:cNvCxnSpPr/>
          <p:nvPr/>
        </p:nvCxnSpPr>
        <p:spPr>
          <a:xfrm>
            <a:off x="457200" y="15240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5230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“Hear me, you who know what is right, you people who have my law in your hearts:...”</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Isa 51:7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(NIV 1984)</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lvl="0" indent="0">
              <a:buNone/>
            </a:pPr>
            <a:endParaRPr lang="en-US" sz="1000" dirty="0" smtClean="0">
              <a:solidFill>
                <a:prstClr val="white"/>
              </a:solidFill>
              <a:effectLst>
                <a:outerShdw blurRad="38100" dist="38100" dir="2700000" algn="tl">
                  <a:srgbClr val="000000">
                    <a:alpha val="43137"/>
                  </a:srgbClr>
                </a:outerShdw>
              </a:effectLst>
            </a:endParaRPr>
          </a:p>
          <a:p>
            <a:pPr marL="0" lvl="0" indent="0">
              <a:buNone/>
            </a:pPr>
            <a:r>
              <a:rPr lang="en-US" sz="2800" dirty="0" smtClean="0">
                <a:solidFill>
                  <a:prstClr val="white"/>
                </a:solidFill>
                <a:effectLst>
                  <a:outerShdw blurRad="38100" dist="38100" dir="2700000" algn="tl">
                    <a:srgbClr val="000000">
                      <a:alpha val="43137"/>
                    </a:srgbClr>
                  </a:outerShdw>
                </a:effectLst>
              </a:rPr>
              <a:t>“Hear me, you who </a:t>
            </a:r>
            <a:r>
              <a:rPr lang="en-US" sz="2800" dirty="0" smtClean="0">
                <a:solidFill>
                  <a:prstClr val="white"/>
                </a:solidFill>
                <a:effectLst>
                  <a:outerShdw blurRad="38100" dist="38100" dir="2700000" algn="tl">
                    <a:srgbClr val="000000">
                      <a:alpha val="43137"/>
                    </a:srgbClr>
                  </a:outerShdw>
                </a:effectLst>
              </a:rPr>
              <a:t>know righteousness, a people in whose heart is My law;…</a:t>
            </a:r>
            <a:r>
              <a:rPr lang="en-US" sz="2800" dirty="0" smtClean="0">
                <a:latin typeface="Arial"/>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NAS)</a:t>
            </a:r>
            <a:r>
              <a:rPr lang="en-US" sz="11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a:buNone/>
            </a:pPr>
            <a:r>
              <a:rPr lang="en-US" sz="1000" dirty="0">
                <a:solidFill>
                  <a:prstClr val="white"/>
                </a:solidFill>
                <a:effectLst>
                  <a:outerShdw blurRad="38100" dist="38100" dir="2700000" algn="tl">
                    <a:srgbClr val="000000">
                      <a:alpha val="43137"/>
                    </a:srgbClr>
                  </a:outerShdw>
                </a:effectLst>
              </a:rPr>
              <a:t>	</a:t>
            </a:r>
          </a:p>
        </p:txBody>
      </p:sp>
      <p:cxnSp>
        <p:nvCxnSpPr>
          <p:cNvPr id="6" name="Straight Connector 5"/>
          <p:cNvCxnSpPr/>
          <p:nvPr/>
        </p:nvCxnSpPr>
        <p:spPr>
          <a:xfrm>
            <a:off x="457200" y="15240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96200" y="2286000"/>
            <a:ext cx="2933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819400"/>
            <a:ext cx="327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787145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“Hear me, you who know what is right, you people who have my law in your hearts:...”</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Isa 51:7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(NIV 1984)</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lvl="0" indent="0">
              <a:buNone/>
            </a:pPr>
            <a:endParaRPr lang="en-US" sz="1000" dirty="0" smtClean="0">
              <a:solidFill>
                <a:prstClr val="white"/>
              </a:solidFill>
              <a:effectLst>
                <a:outerShdw blurRad="38100" dist="38100" dir="2700000" algn="tl">
                  <a:srgbClr val="000000">
                    <a:alpha val="43137"/>
                  </a:srgbClr>
                </a:outerShdw>
              </a:effectLst>
            </a:endParaRPr>
          </a:p>
          <a:p>
            <a:pPr marL="0" lvl="0" indent="0">
              <a:buNone/>
            </a:pPr>
            <a:r>
              <a:rPr lang="en-US" sz="2800" dirty="0" smtClean="0">
                <a:solidFill>
                  <a:prstClr val="white"/>
                </a:solidFill>
                <a:effectLst>
                  <a:outerShdw blurRad="38100" dist="38100" dir="2700000" algn="tl">
                    <a:srgbClr val="000000">
                      <a:alpha val="43137"/>
                    </a:srgbClr>
                  </a:outerShdw>
                </a:effectLst>
              </a:rPr>
              <a:t>“Hear me, you who </a:t>
            </a:r>
            <a:r>
              <a:rPr lang="en-US" sz="2800" dirty="0" smtClean="0">
                <a:solidFill>
                  <a:prstClr val="white"/>
                </a:solidFill>
                <a:effectLst>
                  <a:outerShdw blurRad="38100" dist="38100" dir="2700000" algn="tl">
                    <a:srgbClr val="000000">
                      <a:alpha val="43137"/>
                    </a:srgbClr>
                  </a:outerShdw>
                </a:effectLst>
              </a:rPr>
              <a:t>know righteousness, a people in whose heart is My law;…</a:t>
            </a:r>
            <a:r>
              <a:rPr lang="en-US" sz="2800" dirty="0" smtClean="0">
                <a:latin typeface="Arial"/>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NAS)</a:t>
            </a:r>
            <a:r>
              <a:rPr lang="en-US" sz="11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a:buNone/>
            </a:pPr>
            <a:r>
              <a:rPr lang="en-US" sz="1000" dirty="0">
                <a:solidFill>
                  <a:prstClr val="white"/>
                </a:solidFill>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“Listen </a:t>
            </a:r>
            <a:r>
              <a:rPr lang="en-US" sz="2800" dirty="0">
                <a:effectLst>
                  <a:outerShdw blurRad="38100" dist="38100" dir="2700000" algn="tl">
                    <a:srgbClr val="000000">
                      <a:alpha val="43137"/>
                    </a:srgbClr>
                  </a:outerShdw>
                </a:effectLst>
              </a:rPr>
              <a:t>to Me, you who know righteousness, You people in whose heart is My law</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(NKJV)</a:t>
            </a:r>
            <a:endPar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5240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96200" y="2286000"/>
            <a:ext cx="2933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819400"/>
            <a:ext cx="327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038600"/>
            <a:ext cx="3581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1343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“Hear me, you who know what is right, you people who have my law in your hearts:...”</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Isa 51:7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(NIV 1984)</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lvl="0" indent="0">
              <a:buNone/>
            </a:pPr>
            <a:endParaRPr lang="en-US" sz="1000" dirty="0" smtClean="0">
              <a:solidFill>
                <a:prstClr val="white"/>
              </a:solidFill>
              <a:effectLst>
                <a:outerShdw blurRad="38100" dist="38100" dir="2700000" algn="tl">
                  <a:srgbClr val="000000">
                    <a:alpha val="43137"/>
                  </a:srgbClr>
                </a:outerShdw>
              </a:effectLst>
            </a:endParaRPr>
          </a:p>
          <a:p>
            <a:pPr marL="0" lvl="0" indent="0">
              <a:buNone/>
            </a:pPr>
            <a:r>
              <a:rPr lang="en-US" sz="2800" dirty="0">
                <a:solidFill>
                  <a:prstClr val="white"/>
                </a:solidFill>
                <a:effectLst>
                  <a:outerShdw blurRad="38100" dist="38100" dir="2700000" algn="tl">
                    <a:srgbClr val="000000">
                      <a:alpha val="43137"/>
                    </a:srgbClr>
                  </a:outerShdw>
                </a:effectLst>
              </a:rPr>
              <a:t>“Hear me, you who know righteousness, a people in whose heart is My law;…</a:t>
            </a:r>
            <a:r>
              <a:rPr lang="en-US" sz="2800" dirty="0">
                <a:solidFill>
                  <a:prstClr val="white"/>
                </a:solidFill>
                <a:latin typeface="Arial"/>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Isa 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(NAS)</a:t>
            </a:r>
            <a:r>
              <a:rPr lang="en-US" sz="1100" dirty="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a:buNone/>
            </a:pPr>
            <a:r>
              <a:rPr lang="en-US" sz="1000" dirty="0">
                <a:solidFill>
                  <a:prstClr val="white"/>
                </a:solidFill>
                <a:effectLst>
                  <a:outerShdw blurRad="38100" dist="38100" dir="2700000" algn="tl">
                    <a:srgbClr val="000000">
                      <a:alpha val="43137"/>
                    </a:srgbClr>
                  </a:outerShdw>
                </a:effectLst>
              </a:rPr>
              <a:t>	</a:t>
            </a:r>
          </a:p>
          <a:p>
            <a:pPr marL="0" lvl="0" indent="0">
              <a:buNone/>
            </a:pPr>
            <a:r>
              <a:rPr lang="en-US" sz="2800" dirty="0">
                <a:solidFill>
                  <a:prstClr val="white"/>
                </a:solidFill>
                <a:effectLst>
                  <a:outerShdw blurRad="38100" dist="38100" dir="2700000" algn="tl">
                    <a:srgbClr val="000000">
                      <a:alpha val="43137"/>
                    </a:srgbClr>
                  </a:outerShdw>
                </a:effectLst>
              </a:rPr>
              <a:t>“Listen to Me, you who know righteousness, You people in whose heart is My law:…”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Isa 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(NKJV)</a:t>
            </a:r>
          </a:p>
          <a:p>
            <a:pPr marL="0" indent="0">
              <a:buNone/>
            </a:pPr>
            <a:endParaRPr lang="en-US" sz="800" dirty="0" smtClean="0">
              <a:effectLst>
                <a:outerShdw blurRad="38100" dist="38100" dir="2700000" algn="tl">
                  <a:srgbClr val="000000">
                    <a:alpha val="43137"/>
                  </a:srgbClr>
                </a:outerShdw>
              </a:effectLst>
            </a:endParaRPr>
          </a:p>
          <a:p>
            <a:pPr marL="0" indent="0">
              <a:buNone/>
            </a:pPr>
            <a:r>
              <a:rPr lang="he-IL" sz="2800" dirty="0">
                <a:effectLst>
                  <a:outerShdw blurRad="38100" dist="38100" dir="2700000" algn="tl">
                    <a:srgbClr val="000000">
                      <a:alpha val="43137"/>
                    </a:srgbClr>
                  </a:outerShdw>
                </a:effectLst>
              </a:rPr>
              <a:t>יֹ֣דְעֵי צֶ֔דֶק עַ֖ם תּוֹרָתִ֣י בְלִבָּ֑ם </a:t>
            </a:r>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(Heb: “people who know righteousness with the law in their inner being.”)</a:t>
            </a:r>
            <a:endParaRPr lang="en-US" sz="800" dirty="0" smtClean="0">
              <a:effectLst>
                <a:outerShdw blurRad="38100" dist="38100" dir="2700000" algn="tl">
                  <a:srgbClr val="000000">
                    <a:alpha val="43137"/>
                  </a:srgbClr>
                </a:outerShdw>
              </a:effectLst>
            </a:endParaRPr>
          </a:p>
          <a:p>
            <a:pPr marL="0" indent="0">
              <a:buNone/>
            </a:pPr>
            <a:endParaRPr lang="en-US" sz="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5240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96200" y="2286000"/>
            <a:ext cx="2933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819400"/>
            <a:ext cx="327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038600"/>
            <a:ext cx="3581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2" name="Straight Connector 11"/>
          <p:cNvCxnSpPr/>
          <p:nvPr/>
        </p:nvCxnSpPr>
        <p:spPr>
          <a:xfrm>
            <a:off x="2590800" y="5181600"/>
            <a:ext cx="45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355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15000"/>
          </a:xfrm>
        </p:spPr>
        <p:txBody>
          <a:bodyPr>
            <a:noAutofit/>
          </a:bodyPr>
          <a:lstStyle/>
          <a:p>
            <a:pPr marL="0" lvl="0" indent="0">
              <a:buNone/>
            </a:pPr>
            <a:r>
              <a:rPr lang="en-US" sz="2800" dirty="0">
                <a:solidFill>
                  <a:prstClr val="white"/>
                </a:solidFill>
                <a:effectLst>
                  <a:outerShdw blurRad="38100" dist="38100" dir="2700000" algn="tl">
                    <a:srgbClr val="000000">
                      <a:alpha val="43137"/>
                    </a:srgbClr>
                  </a:outerShdw>
                </a:effectLst>
              </a:rPr>
              <a:t>“Hear me, you who know what is right, you people who have my law in your hearts:...”</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Isa 51:7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(NIV 1984)</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lvl="0" indent="0">
              <a:buNone/>
            </a:pPr>
            <a:endParaRPr lang="en-US" sz="1000" dirty="0" smtClean="0">
              <a:solidFill>
                <a:prstClr val="white"/>
              </a:solidFill>
              <a:effectLst>
                <a:outerShdw blurRad="38100" dist="38100" dir="2700000" algn="tl">
                  <a:srgbClr val="000000">
                    <a:alpha val="43137"/>
                  </a:srgbClr>
                </a:outerShdw>
              </a:effectLst>
            </a:endParaRPr>
          </a:p>
          <a:p>
            <a:pPr marL="0" lvl="0" indent="0">
              <a:buNone/>
            </a:pPr>
            <a:r>
              <a:rPr lang="en-US" sz="2800" dirty="0">
                <a:solidFill>
                  <a:prstClr val="white"/>
                </a:solidFill>
                <a:effectLst>
                  <a:outerShdw blurRad="38100" dist="38100" dir="2700000" algn="tl">
                    <a:srgbClr val="000000">
                      <a:alpha val="43137"/>
                    </a:srgbClr>
                  </a:outerShdw>
                </a:effectLst>
              </a:rPr>
              <a:t>“Hear me, you who know righteousness, a people in whose heart is My law;…</a:t>
            </a:r>
            <a:r>
              <a:rPr lang="en-US" sz="2800" dirty="0">
                <a:solidFill>
                  <a:prstClr val="white"/>
                </a:solidFill>
                <a:latin typeface="Arial"/>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Isa 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(NAS)</a:t>
            </a:r>
            <a:r>
              <a:rPr lang="en-US" sz="1100" dirty="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a:buNone/>
            </a:pPr>
            <a:r>
              <a:rPr lang="en-US" sz="1000" dirty="0">
                <a:solidFill>
                  <a:prstClr val="white"/>
                </a:solidFill>
                <a:effectLst>
                  <a:outerShdw blurRad="38100" dist="38100" dir="2700000" algn="tl">
                    <a:srgbClr val="000000">
                      <a:alpha val="43137"/>
                    </a:srgbClr>
                  </a:outerShdw>
                </a:effectLst>
              </a:rPr>
              <a:t>	</a:t>
            </a:r>
          </a:p>
          <a:p>
            <a:pPr marL="0" lvl="0" indent="0">
              <a:buNone/>
            </a:pPr>
            <a:r>
              <a:rPr lang="en-US" sz="2800" dirty="0">
                <a:solidFill>
                  <a:prstClr val="white"/>
                </a:solidFill>
                <a:effectLst>
                  <a:outerShdw blurRad="38100" dist="38100" dir="2700000" algn="tl">
                    <a:srgbClr val="000000">
                      <a:alpha val="43137"/>
                    </a:srgbClr>
                  </a:outerShdw>
                </a:effectLst>
              </a:rPr>
              <a:t>“Listen to Me, you who know righteousness, You people in whose heart is My law:…”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Isa 51:7</a:t>
            </a:r>
            <a:r>
              <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rPr>
              <a:t>(NKJV)</a:t>
            </a:r>
          </a:p>
          <a:p>
            <a:pPr marL="0" indent="0">
              <a:buNone/>
            </a:pPr>
            <a:endParaRPr lang="en-US" sz="800" dirty="0" smtClean="0">
              <a:effectLst>
                <a:outerShdw blurRad="38100" dist="38100" dir="2700000" algn="tl">
                  <a:srgbClr val="000000">
                    <a:alpha val="43137"/>
                  </a:srgbClr>
                </a:outerShdw>
              </a:effectLst>
            </a:endParaRPr>
          </a:p>
          <a:p>
            <a:pPr marL="0" indent="0">
              <a:buNone/>
            </a:pPr>
            <a:r>
              <a:rPr lang="he-IL" sz="2800" dirty="0">
                <a:effectLst>
                  <a:outerShdw blurRad="38100" dist="38100" dir="2700000" algn="tl">
                    <a:srgbClr val="000000">
                      <a:alpha val="43137"/>
                    </a:srgbClr>
                  </a:outerShdw>
                </a:effectLst>
              </a:rPr>
              <a:t>יֹ֣דְעֵי צֶ֔דֶק עַ֖ם תּוֹרָתִ֣י בְלִבָּ֑ם </a:t>
            </a:r>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(Heb: “people who know righteousness with the law in their inner being.”)</a:t>
            </a:r>
            <a:endParaRPr lang="en-US" sz="800" dirty="0" smtClean="0">
              <a:effectLst>
                <a:outerShdw blurRad="38100" dist="38100" dir="2700000" algn="tl">
                  <a:srgbClr val="000000">
                    <a:alpha val="43137"/>
                  </a:srgbClr>
                </a:outerShdw>
              </a:effectLst>
            </a:endParaRPr>
          </a:p>
          <a:p>
            <a:pPr marL="0" indent="0">
              <a:buNone/>
            </a:pPr>
            <a:endParaRPr lang="en-US" sz="800" dirty="0">
              <a:effectLst>
                <a:outerShdw blurRad="38100" dist="38100" dir="2700000" algn="tl">
                  <a:srgbClr val="000000">
                    <a:alpha val="43137"/>
                  </a:srgbClr>
                </a:outerShdw>
              </a:effectLst>
            </a:endParaRPr>
          </a:p>
          <a:p>
            <a:pPr marL="0" indent="0">
              <a:buNone/>
            </a:pPr>
            <a:r>
              <a:rPr lang="el-GR" sz="2800" dirty="0">
                <a:effectLst>
                  <a:outerShdw blurRad="38100" dist="38100" dir="2700000" algn="tl">
                    <a:srgbClr val="000000">
                      <a:alpha val="43137"/>
                    </a:srgbClr>
                  </a:outerShdw>
                </a:effectLst>
              </a:rPr>
              <a:t>λαός μου οὗ ὁ νόμος μου ἐν τῇ καρδίᾳ ὑμῶν </a:t>
            </a:r>
            <a:r>
              <a:rPr lang="el-GR"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LXX: “My people who have my law in their hearts”)</a:t>
            </a:r>
            <a:r>
              <a:rPr lang="en-US" sz="2800" dirty="0" smtClean="0">
                <a:effectLst>
                  <a:outerShdw blurRad="38100" dist="38100" dir="2700000" algn="tl">
                    <a:srgbClr val="000000">
                      <a:alpha val="43137"/>
                    </a:srgbClr>
                  </a:outerShdw>
                </a:effectLst>
              </a:rPr>
              <a:t>	</a:t>
            </a:r>
            <a:endPar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57200" y="15240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819400"/>
            <a:ext cx="327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038600"/>
            <a:ext cx="3581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81000" y="-1524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2" name="Straight Connector 11"/>
          <p:cNvCxnSpPr/>
          <p:nvPr/>
        </p:nvCxnSpPr>
        <p:spPr>
          <a:xfrm>
            <a:off x="2209800" y="62484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0800" y="5181600"/>
            <a:ext cx="45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96200" y="2286000"/>
            <a:ext cx="2933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2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a:t>
            </a:r>
            <a:r>
              <a:rPr lang="en-US" sz="1900" b="1" u="sng" dirty="0">
                <a:solidFill>
                  <a:srgbClr val="1F497D"/>
                </a:solidFill>
              </a:rPr>
              <a:t>Lev 26:12</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21006044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58200" cy="2286000"/>
          </a:xfrm>
        </p:spPr>
        <p:txBody>
          <a:bodyPr>
            <a:noAutofit/>
          </a:bodyPr>
          <a:lstStyle/>
          <a:p>
            <a:pPr marL="0" indent="0">
              <a:buNone/>
            </a:pPr>
            <a:r>
              <a:rPr lang="en-US" sz="2800" dirty="0" smtClean="0"/>
              <a:t>“I will walk among you and be your God, and you will be my people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Lev 26:12</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6064971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a:t>
            </a:r>
            <a:r>
              <a:rPr lang="en-US" sz="1900" b="1" u="sng" dirty="0">
                <a:solidFill>
                  <a:srgbClr val="1F497D"/>
                </a:solidFill>
              </a:rPr>
              <a:t>Ex 19:5-6/Gen 28:14</a:t>
            </a:r>
            <a:endParaRPr lang="en-US" sz="1900" b="1" dirty="0">
              <a:solidFill>
                <a:srgbClr val="1F497D"/>
              </a:solidFill>
            </a:endParaRP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15141414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419600"/>
          </a:xfrm>
        </p:spPr>
        <p:txBody>
          <a:bodyPr>
            <a:noAutofit/>
          </a:bodyPr>
          <a:lstStyle/>
          <a:p>
            <a:pPr marL="0" indent="0">
              <a:buNone/>
            </a:pPr>
            <a:r>
              <a:rPr lang="en-US" sz="2800" dirty="0" smtClean="0"/>
              <a:t>“‘Now if you obey me fully and keep my covenant, then out of all nations you will be my treasured possession. Although the whole earth is mine, </a:t>
            </a:r>
            <a:r>
              <a:rPr lang="en-US" sz="2800" baseline="30000" dirty="0" smtClean="0"/>
              <a:t>6</a:t>
            </a:r>
            <a:r>
              <a:rPr lang="en-US" sz="2800" dirty="0" smtClean="0"/>
              <a:t> you will be for me a kingdom of priests and a holy nation.’ These are the words you are to speak to the Israelites.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Ex 19:5-6</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440155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489160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9718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“Married to the Law”</a:t>
            </a:r>
            <a:endParaRPr lang="en-US" sz="3100" b="1" dirty="0">
              <a:solidFill>
                <a:srgbClr val="FFFFFF"/>
              </a:solidFill>
            </a:endParaRPr>
          </a:p>
        </p:txBody>
      </p:sp>
      <p:sp>
        <p:nvSpPr>
          <p:cNvPr id="7" name="TextBox 6"/>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“Married to Jesus”</a:t>
            </a:r>
            <a:endParaRPr lang="en-US" sz="3100" b="1" dirty="0">
              <a:solidFill>
                <a:srgbClr val="FFFFFF"/>
              </a:solidFill>
            </a:endParaRPr>
          </a:p>
        </p:txBody>
      </p:sp>
    </p:spTree>
    <p:extLst>
      <p:ext uri="{BB962C8B-B14F-4D97-AF65-F5344CB8AC3E}">
        <p14:creationId xmlns:p14="http://schemas.microsoft.com/office/powerpoint/2010/main" val="337402066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419600"/>
          </a:xfrm>
        </p:spPr>
        <p:txBody>
          <a:bodyPr>
            <a:noAutofit/>
          </a:bodyPr>
          <a:lstStyle/>
          <a:p>
            <a:pPr marL="0" indent="0">
              <a:buNone/>
            </a:pPr>
            <a:r>
              <a:rPr lang="en-US" sz="2800" dirty="0" smtClean="0"/>
              <a:t>“‘Now if you obey me fully and keep my covenant, then out of all nations you will be my treasured possession. Although the whole earth is mine, </a:t>
            </a:r>
            <a:r>
              <a:rPr lang="en-US" sz="2800" baseline="30000" dirty="0" smtClean="0"/>
              <a:t>6</a:t>
            </a:r>
            <a:r>
              <a:rPr lang="en-US" sz="2800" dirty="0" smtClean="0"/>
              <a:t> you will be for me a kingdom of priests and a holy nation.’ These are the words you are to speak to the Israelites.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Ex 19:5-6</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t>“Your descendants will be like the dust of the earth, and you will spread out to the west and to the east, to the north and to the south. All peoples on earth will be blessed through you and your offspring</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28:14</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50527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a:t>
            </a:r>
            <a:r>
              <a:rPr lang="en-US" sz="1900" b="1" u="sng" dirty="0">
                <a:solidFill>
                  <a:srgbClr val="1F497D"/>
                </a:solidFill>
              </a:rPr>
              <a:t>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2988738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effectLst>
                  <a:outerShdw blurRad="38100" dist="38100" dir="2700000" algn="tl">
                    <a:srgbClr val="000000">
                      <a:alpha val="43137"/>
                    </a:srgbClr>
                  </a:outerShdw>
                </a:effectLst>
              </a:rPr>
              <a:t>“May God be gracious to us and bless us and make his face shine on us—</a:t>
            </a:r>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 so that your ways may be known on earth, your salvation among all nations.”</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Ps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67:1-2</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69365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pPr>
              <a:buFont typeface="Arial" pitchFamily="34" charset="0"/>
              <a:buChar char="•"/>
            </a:pPr>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a:t>
            </a:r>
            <a:r>
              <a:rPr lang="en-US" sz="1900" b="1" u="sng" dirty="0">
                <a:solidFill>
                  <a:srgbClr val="1F497D"/>
                </a:solidFill>
              </a:rPr>
              <a:t>Ex 34:4-7</a:t>
            </a:r>
            <a:r>
              <a:rPr lang="en-US" sz="1900" b="1" dirty="0">
                <a:solidFill>
                  <a:srgbClr val="1F497D"/>
                </a:solidFill>
              </a:rPr>
              <a:t>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4386587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600" b="1" dirty="0" smtClean="0">
                <a:ln w="50800"/>
                <a:effectLst>
                  <a:outerShdw blurRad="38100" dist="38100" dir="2700000" algn="tl">
                    <a:srgbClr val="000000">
                      <a:alpha val="43137"/>
                    </a:srgbClr>
                  </a:outerShdw>
                </a:effectLst>
                <a:latin typeface="Calibri" pitchFamily="34" charset="0"/>
              </a:rPr>
              <a:t>“</a:t>
            </a:r>
            <a:r>
              <a:rPr lang="en-US" sz="2600" dirty="0" smtClean="0">
                <a:effectLst>
                  <a:outerShdw blurRad="38100" dist="38100" dir="2700000" algn="tl">
                    <a:srgbClr val="000000">
                      <a:alpha val="43137"/>
                    </a:srgbClr>
                  </a:outerShdw>
                </a:effectLst>
              </a:rPr>
              <a:t>Moses chiseled out two stone tablets like the first ones and went up Mount Sinai early in the morning, as the LORD had commanded him; and he carried the two stone tablets in his hands. </a:t>
            </a:r>
            <a:r>
              <a:rPr lang="en-US" sz="2600" baseline="30000" dirty="0" smtClean="0">
                <a:effectLst>
                  <a:outerShdw blurRad="38100" dist="38100" dir="2700000" algn="tl">
                    <a:srgbClr val="000000">
                      <a:alpha val="43137"/>
                    </a:srgbClr>
                  </a:outerShdw>
                </a:effectLst>
              </a:rPr>
              <a:t>5</a:t>
            </a:r>
            <a:r>
              <a:rPr lang="en-US" sz="2600" dirty="0" smtClean="0">
                <a:effectLst>
                  <a:outerShdw blurRad="38100" dist="38100" dir="2700000" algn="tl">
                    <a:srgbClr val="000000">
                      <a:alpha val="43137"/>
                    </a:srgbClr>
                  </a:outerShdw>
                </a:effectLst>
              </a:rPr>
              <a:t> Then the LORD came down in the cloud and stood there with him and proclaimed his name, the LORD. </a:t>
            </a:r>
            <a:r>
              <a:rPr lang="en-US" sz="2600" baseline="30000" dirty="0" smtClean="0">
                <a:effectLst>
                  <a:outerShdw blurRad="38100" dist="38100" dir="2700000" algn="tl">
                    <a:srgbClr val="000000">
                      <a:alpha val="43137"/>
                    </a:srgbClr>
                  </a:outerShdw>
                </a:effectLst>
              </a:rPr>
              <a:t>6</a:t>
            </a:r>
            <a:r>
              <a:rPr lang="en-US" sz="2600" dirty="0" smtClean="0">
                <a:effectLst>
                  <a:outerShdw blurRad="38100" dist="38100" dir="2700000" algn="tl">
                    <a:srgbClr val="000000">
                      <a:alpha val="43137"/>
                    </a:srgbClr>
                  </a:outerShdw>
                </a:effectLst>
              </a:rPr>
              <a:t> And he passed in front of Moses, proclaiming, ‘The LORD, the LORD, the compassionate and gracious God, slow to anger, abounding in love and faithfulness, </a:t>
            </a:r>
            <a:r>
              <a:rPr lang="en-US" sz="2600" baseline="30000" dirty="0" smtClean="0">
                <a:effectLst>
                  <a:outerShdw blurRad="38100" dist="38100" dir="2700000" algn="tl">
                    <a:srgbClr val="000000">
                      <a:alpha val="43137"/>
                    </a:srgbClr>
                  </a:outerShdw>
                </a:effectLst>
              </a:rPr>
              <a:t>7</a:t>
            </a:r>
            <a:r>
              <a:rPr lang="en-US" sz="2600" dirty="0" smtClean="0">
                <a:effectLst>
                  <a:outerShdw blurRad="38100" dist="38100" dir="2700000" algn="tl">
                    <a:srgbClr val="000000">
                      <a:alpha val="43137"/>
                    </a:srgbClr>
                  </a:outerShdw>
                </a:effectLst>
              </a:rPr>
              <a:t> maintaining love to thousands, and forgiving wickedness, rebellion and sin. Yet he does not leave the guilty unpunished; he punishes the children and their children for the sin of the parents to the third and fourth generation</a:t>
            </a:r>
            <a:r>
              <a:rPr lang="en-US" sz="2600" b="1" dirty="0" smtClean="0">
                <a:ln w="50800"/>
                <a:effectLst>
                  <a:outerShdw blurRad="38100" dist="38100" dir="2700000" algn="tl">
                    <a:srgbClr val="000000">
                      <a:alpha val="43137"/>
                    </a:srgbClr>
                  </a:outerShdw>
                </a:effectLst>
                <a:latin typeface="Calibri" pitchFamily="34" charset="0"/>
              </a:rPr>
              <a:t>.’” 	          				</a:t>
            </a:r>
            <a:r>
              <a:rPr lang="en-US" sz="2600" b="1" dirty="0">
                <a:ln w="50800"/>
                <a:effectLst>
                  <a:outerShdw blurRad="38100" dist="38100" dir="2700000" algn="tl">
                    <a:srgbClr val="000000">
                      <a:alpha val="43137"/>
                    </a:srgbClr>
                  </a:outerShdw>
                </a:effectLst>
                <a:latin typeface="Calibri" pitchFamily="34" charset="0"/>
              </a:rPr>
              <a:t> </a:t>
            </a:r>
            <a:r>
              <a:rPr lang="en-US" sz="2600" b="1" dirty="0" smtClean="0">
                <a:ln w="50800"/>
                <a:effectLst>
                  <a:outerShdw blurRad="38100" dist="38100" dir="2700000" algn="tl">
                    <a:srgbClr val="000000">
                      <a:alpha val="43137"/>
                    </a:srgbClr>
                  </a:outerShdw>
                </a:effectLst>
                <a:latin typeface="Calibri" pitchFamily="34" charset="0"/>
              </a:rPr>
              <a:t>        Exod 34:4-7</a:t>
            </a:r>
          </a:p>
          <a:p>
            <a:pPr marL="2327275" indent="84138">
              <a:buNone/>
            </a:pPr>
            <a:r>
              <a:rPr lang="en-US" sz="2600" b="1" dirty="0" smtClean="0">
                <a:ln w="50800"/>
                <a:effectLst>
                  <a:outerShdw blurRad="38100" dist="38100" dir="2700000" algn="tl">
                    <a:srgbClr val="000000">
                      <a:alpha val="43137"/>
                    </a:srgbClr>
                  </a:outerShdw>
                </a:effectLst>
                <a:latin typeface="Calibri" pitchFamily="34" charset="0"/>
              </a:rPr>
              <a:t> </a:t>
            </a:r>
          </a:p>
          <a:p>
            <a:endParaRPr lang="en-US" sz="2600" b="1" dirty="0">
              <a:ln w="50800"/>
              <a:effectLst>
                <a:outerShdw blurRad="38100" dist="38100" dir="2700000" algn="tl">
                  <a:srgbClr val="000000">
                    <a:alpha val="43137"/>
                  </a:srgbClr>
                </a:outerShdw>
              </a:effectLst>
            </a:endParaRPr>
          </a:p>
        </p:txBody>
      </p:sp>
      <p:cxnSp>
        <p:nvCxnSpPr>
          <p:cNvPr id="4" name="Straight Connector 3"/>
          <p:cNvCxnSpPr/>
          <p:nvPr/>
        </p:nvCxnSpPr>
        <p:spPr>
          <a:xfrm>
            <a:off x="685800" y="5029200"/>
            <a:ext cx="228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86400" y="4648200"/>
            <a:ext cx="281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453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 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35847720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369332"/>
          </a:xfrm>
          <a:prstGeom prst="rect">
            <a:avLst/>
          </a:prstGeom>
          <a:noFill/>
        </p:spPr>
        <p:txBody>
          <a:bodyPr wrap="square" rtlCol="0">
            <a:spAutoFit/>
          </a:bodyPr>
          <a:lstStyle/>
          <a:p>
            <a:pPr algn="ctr"/>
            <a:r>
              <a:rPr lang="en-US" b="1" dirty="0">
                <a:solidFill>
                  <a:prstClr val="black"/>
                </a:solidFill>
              </a:rPr>
              <a:t>Gospel-bearing</a:t>
            </a:r>
          </a:p>
        </p:txBody>
      </p:sp>
      <p:sp>
        <p:nvSpPr>
          <p:cNvPr id="17" name="TextBox 16"/>
          <p:cNvSpPr txBox="1"/>
          <p:nvPr/>
        </p:nvSpPr>
        <p:spPr>
          <a:xfrm>
            <a:off x="5029200" y="6019800"/>
            <a:ext cx="2057400" cy="369332"/>
          </a:xfrm>
          <a:prstGeom prst="rect">
            <a:avLst/>
          </a:prstGeom>
          <a:noFill/>
        </p:spPr>
        <p:txBody>
          <a:bodyPr wrap="square" rtlCol="0">
            <a:spAutoFit/>
          </a:bodyPr>
          <a:lstStyle/>
          <a:p>
            <a:r>
              <a:rPr lang="en-US" b="1" dirty="0">
                <a:solidFill>
                  <a:prstClr val="black"/>
                </a:solidFill>
              </a:rPr>
              <a:t> 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pPr algn="ctr"/>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41584232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600" dirty="0" smtClean="0">
                <a:ln w="50800"/>
                <a:effectLst>
                  <a:outerShdw blurRad="38100" dist="38100" dir="2700000" algn="tl">
                    <a:srgbClr val="000000">
                      <a:alpha val="43137"/>
                    </a:srgbClr>
                  </a:outerShdw>
                </a:effectLst>
                <a:latin typeface="Calibri" pitchFamily="34" charset="0"/>
              </a:rPr>
              <a:t>“</a:t>
            </a:r>
            <a:r>
              <a:rPr lang="en-US" sz="2600" dirty="0" smtClean="0">
                <a:effectLst>
                  <a:outerShdw blurRad="38100" dist="38100" dir="2700000" algn="tl">
                    <a:srgbClr val="000000">
                      <a:alpha val="43137"/>
                    </a:srgbClr>
                  </a:outerShdw>
                </a:effectLst>
              </a:rPr>
              <a:t>And he passed in front of Moses, proclaiming, “The LORD, the LORD, the compassionate and </a:t>
            </a:r>
            <a:r>
              <a:rPr lang="en-US" sz="2600" i="1" dirty="0" smtClean="0">
                <a:effectLst>
                  <a:outerShdw blurRad="38100" dist="38100" dir="2700000" algn="tl">
                    <a:srgbClr val="000000">
                      <a:alpha val="43137"/>
                    </a:srgbClr>
                  </a:outerShdw>
                </a:effectLst>
              </a:rPr>
              <a:t>gracious</a:t>
            </a:r>
            <a:r>
              <a:rPr lang="en-US" sz="2600" dirty="0" smtClean="0">
                <a:effectLst>
                  <a:outerShdw blurRad="38100" dist="38100" dir="2700000" algn="tl">
                    <a:srgbClr val="000000">
                      <a:alpha val="43137"/>
                    </a:srgbClr>
                  </a:outerShdw>
                </a:effectLst>
              </a:rPr>
              <a:t> God, slow to anger, abounding in love and faithfulness…</a:t>
            </a:r>
            <a:r>
              <a:rPr lang="en-US" sz="2600" dirty="0" smtClean="0">
                <a:ln w="50800"/>
                <a:effectLst>
                  <a:outerShdw blurRad="38100" dist="38100" dir="2700000" algn="tl">
                    <a:srgbClr val="000000">
                      <a:alpha val="43137"/>
                    </a:srgbClr>
                  </a:outerShdw>
                </a:effectLst>
                <a:latin typeface="Calibri" pitchFamily="34" charset="0"/>
              </a:rPr>
              <a:t>” 	          					  	</a:t>
            </a:r>
            <a:r>
              <a:rPr lang="en-US" sz="2600" dirty="0">
                <a:ln w="50800"/>
                <a:effectLst>
                  <a:outerShdw blurRad="38100" dist="38100" dir="2700000" algn="tl">
                    <a:srgbClr val="000000">
                      <a:alpha val="43137"/>
                    </a:srgbClr>
                  </a:outerShdw>
                </a:effectLst>
                <a:latin typeface="Calibri" pitchFamily="34" charset="0"/>
              </a:rPr>
              <a:t> </a:t>
            </a:r>
            <a:r>
              <a:rPr lang="en-US" sz="2600" dirty="0" smtClean="0">
                <a:ln w="50800"/>
                <a:effectLst>
                  <a:outerShdw blurRad="38100" dist="38100" dir="2700000" algn="tl">
                    <a:srgbClr val="000000">
                      <a:alpha val="43137"/>
                    </a:srgbClr>
                  </a:outerShdw>
                </a:effectLst>
                <a:latin typeface="Calibri" pitchFamily="34" charset="0"/>
              </a:rPr>
              <a:t>        </a:t>
            </a:r>
            <a:r>
              <a:rPr lang="en-US" sz="2600" b="1" dirty="0" smtClean="0">
                <a:ln w="50800"/>
                <a:effectLst>
                  <a:outerShdw blurRad="38100" dist="38100" dir="2700000" algn="tl">
                    <a:srgbClr val="000000">
                      <a:alpha val="43137"/>
                    </a:srgbClr>
                  </a:outerShdw>
                </a:effectLst>
                <a:latin typeface="Calibri" pitchFamily="34" charset="0"/>
              </a:rPr>
              <a:t>Exod 34:6-7 </a:t>
            </a:r>
          </a:p>
          <a:p>
            <a:endParaRPr lang="en-US" sz="2600" dirty="0">
              <a:ln w="50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21922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369332"/>
          </a:xfrm>
          <a:prstGeom prst="rect">
            <a:avLst/>
          </a:prstGeom>
          <a:noFill/>
        </p:spPr>
        <p:txBody>
          <a:bodyPr wrap="square" rtlCol="0">
            <a:spAutoFit/>
          </a:bodyPr>
          <a:lstStyle/>
          <a:p>
            <a:r>
              <a:rPr lang="en-US" b="1" dirty="0">
                <a:solidFill>
                  <a:prstClr val="black"/>
                </a:solidFill>
              </a:rPr>
              <a:t> 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pPr algn="ctr"/>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2558772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800" dirty="0" smtClean="0">
                <a:ln w="50800"/>
                <a:effectLst>
                  <a:outerShdw blurRad="38100" dist="38100" dir="2700000" algn="tl">
                    <a:srgbClr val="000000">
                      <a:alpha val="43137"/>
                    </a:srgbClr>
                  </a:outerShdw>
                </a:effectLst>
                <a:latin typeface="Calibri" pitchFamily="34" charset="0"/>
              </a:rPr>
              <a:t>“</a:t>
            </a:r>
            <a:r>
              <a:rPr lang="en-US" sz="2800" dirty="0" smtClean="0">
                <a:effectLst>
                  <a:outerShdw blurRad="38100" dist="38100" dir="2700000" algn="tl">
                    <a:srgbClr val="000000">
                      <a:alpha val="43137"/>
                    </a:srgbClr>
                  </a:outerShdw>
                </a:effectLst>
              </a:rPr>
              <a:t>For we also have had the good news [Gospel] proclaimed to us, just as they did; but the message they heard was of no value to them, because they did not share the faith of those who obeyed.</a:t>
            </a:r>
            <a:r>
              <a:rPr lang="en-US" sz="2800" dirty="0" smtClean="0">
                <a:ln w="50800"/>
                <a:effectLst>
                  <a:outerShdw blurRad="38100" dist="38100" dir="2700000" algn="tl">
                    <a:srgbClr val="000000">
                      <a:alpha val="43137"/>
                    </a:srgbClr>
                  </a:outerShdw>
                </a:effectLst>
                <a:latin typeface="Calibri" pitchFamily="34" charset="0"/>
              </a:rPr>
              <a:t>”        </a:t>
            </a:r>
            <a:r>
              <a:rPr lang="en-US" sz="2800" b="1" dirty="0" smtClean="0">
                <a:ln w="50800"/>
                <a:effectLst>
                  <a:outerShdw blurRad="38100" dist="38100" dir="2700000" algn="tl">
                    <a:srgbClr val="000000">
                      <a:alpha val="43137"/>
                    </a:srgbClr>
                  </a:outerShdw>
                </a:effectLst>
                <a:latin typeface="Calibri" pitchFamily="34" charset="0"/>
              </a:rPr>
              <a:t>Heb </a:t>
            </a:r>
            <a:r>
              <a:rPr lang="en-US" sz="2800" b="1" dirty="0">
                <a:ln w="50800"/>
                <a:effectLst>
                  <a:outerShdw blurRad="38100" dist="38100" dir="2700000" algn="tl">
                    <a:srgbClr val="000000">
                      <a:alpha val="43137"/>
                    </a:srgbClr>
                  </a:outerShdw>
                </a:effectLst>
                <a:latin typeface="Calibri" pitchFamily="34" charset="0"/>
              </a:rPr>
              <a:t>4:2 </a:t>
            </a:r>
            <a:r>
              <a:rPr lang="en-US" sz="2800" dirty="0" smtClean="0">
                <a:ln w="50800"/>
                <a:effectLst>
                  <a:outerShdw blurRad="38100" dist="38100" dir="2700000" algn="tl">
                    <a:srgbClr val="000000">
                      <a:alpha val="43137"/>
                    </a:srgbClr>
                  </a:outerShdw>
                </a:effectLst>
                <a:latin typeface="Calibri" pitchFamily="34" charset="0"/>
              </a:rPr>
              <a:t>			   					</a:t>
            </a:r>
          </a:p>
          <a:p>
            <a:pPr marL="2327275" indent="84138">
              <a:buNone/>
            </a:pPr>
            <a:r>
              <a:rPr lang="en-US" sz="2800" dirty="0" smtClean="0">
                <a:ln w="50800"/>
                <a:effectLst>
                  <a:outerShdw blurRad="38100" dist="38100" dir="2700000" algn="tl">
                    <a:srgbClr val="000000">
                      <a:alpha val="43137"/>
                    </a:srgbClr>
                  </a:outerShdw>
                </a:effectLst>
                <a:latin typeface="Calibri" pitchFamily="34" charset="0"/>
              </a:rPr>
              <a:t> </a:t>
            </a:r>
          </a:p>
          <a:p>
            <a:endParaRPr lang="en-US" sz="2800" dirty="0">
              <a:ln w="50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464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119752"/>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971800" y="2286000"/>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“Letter that kills”</a:t>
            </a:r>
            <a:endParaRPr lang="en-US" sz="3100" b="1" dirty="0">
              <a:solidFill>
                <a:srgbClr val="FFFFFF"/>
              </a:solidFill>
            </a:endParaRPr>
          </a:p>
        </p:txBody>
      </p:sp>
      <p:sp>
        <p:nvSpPr>
          <p:cNvPr id="7" name="TextBox 6"/>
          <p:cNvSpPr txBox="1"/>
          <p:nvPr/>
        </p:nvSpPr>
        <p:spPr>
          <a:xfrm>
            <a:off x="6096000" y="22500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“Spirit gives life”</a:t>
            </a:r>
            <a:endParaRPr lang="en-US" sz="3100" b="1" dirty="0">
              <a:solidFill>
                <a:srgbClr val="FFFFFF"/>
              </a:solidFill>
            </a:endParaRPr>
          </a:p>
        </p:txBody>
      </p:sp>
    </p:spTree>
    <p:extLst>
      <p:ext uri="{BB962C8B-B14F-4D97-AF65-F5344CB8AC3E}">
        <p14:creationId xmlns:p14="http://schemas.microsoft.com/office/powerpoint/2010/main" val="103528086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800" dirty="0" smtClean="0">
                <a:ln w="50800"/>
                <a:effectLst>
                  <a:outerShdw blurRad="38100" dist="38100" dir="2700000" algn="tl">
                    <a:srgbClr val="000000">
                      <a:alpha val="43137"/>
                    </a:srgbClr>
                  </a:outerShdw>
                </a:effectLst>
                <a:latin typeface="Calibri" pitchFamily="34" charset="0"/>
              </a:rPr>
              <a:t>“</a:t>
            </a:r>
            <a:r>
              <a:rPr lang="en-US" sz="2800" dirty="0" smtClean="0">
                <a:effectLst>
                  <a:outerShdw blurRad="38100" dist="38100" dir="2700000" algn="tl">
                    <a:srgbClr val="000000">
                      <a:alpha val="43137"/>
                    </a:srgbClr>
                  </a:outerShdw>
                </a:effectLst>
              </a:rPr>
              <a:t>For we also have had the good news [Gospel] proclaimed to us, just as they did; but the message they heard was of no value to them, because they did not share the faith of those who obeyed.</a:t>
            </a:r>
            <a:r>
              <a:rPr lang="en-US" sz="2800" dirty="0" smtClean="0">
                <a:ln w="50800"/>
                <a:effectLst>
                  <a:outerShdw blurRad="38100" dist="38100" dir="2700000" algn="tl">
                    <a:srgbClr val="000000">
                      <a:alpha val="43137"/>
                    </a:srgbClr>
                  </a:outerShdw>
                </a:effectLst>
                <a:latin typeface="Calibri" pitchFamily="34" charset="0"/>
              </a:rPr>
              <a:t>”        </a:t>
            </a:r>
            <a:r>
              <a:rPr lang="en-US" sz="2800" b="1" dirty="0" smtClean="0">
                <a:ln w="50800"/>
                <a:effectLst>
                  <a:outerShdw blurRad="38100" dist="38100" dir="2700000" algn="tl">
                    <a:srgbClr val="000000">
                      <a:alpha val="43137"/>
                    </a:srgbClr>
                  </a:outerShdw>
                </a:effectLst>
                <a:latin typeface="Calibri" pitchFamily="34" charset="0"/>
              </a:rPr>
              <a:t>Heb </a:t>
            </a:r>
            <a:r>
              <a:rPr lang="en-US" sz="2800" b="1" dirty="0">
                <a:ln w="50800"/>
                <a:effectLst>
                  <a:outerShdw blurRad="38100" dist="38100" dir="2700000" algn="tl">
                    <a:srgbClr val="000000">
                      <a:alpha val="43137"/>
                    </a:srgbClr>
                  </a:outerShdw>
                </a:effectLst>
                <a:latin typeface="Calibri" pitchFamily="34" charset="0"/>
              </a:rPr>
              <a:t>4:2 </a:t>
            </a:r>
            <a:r>
              <a:rPr lang="en-US" sz="2800" dirty="0" smtClean="0">
                <a:ln w="50800"/>
                <a:effectLst>
                  <a:outerShdw blurRad="38100" dist="38100" dir="2700000" algn="tl">
                    <a:srgbClr val="000000">
                      <a:alpha val="43137"/>
                    </a:srgbClr>
                  </a:outerShdw>
                </a:effectLst>
                <a:latin typeface="Calibri" pitchFamily="34" charset="0"/>
              </a:rPr>
              <a:t>			   					</a:t>
            </a:r>
          </a:p>
          <a:p>
            <a:pPr marL="2327275" indent="84138">
              <a:buNone/>
            </a:pPr>
            <a:r>
              <a:rPr lang="en-US" sz="2800" dirty="0" smtClean="0">
                <a:ln w="50800"/>
                <a:effectLst>
                  <a:outerShdw blurRad="38100" dist="38100" dir="2700000" algn="tl">
                    <a:srgbClr val="000000">
                      <a:alpha val="43137"/>
                    </a:srgbClr>
                  </a:outerShdw>
                </a:effectLst>
                <a:latin typeface="Calibri" pitchFamily="34" charset="0"/>
              </a:rPr>
              <a:t> </a:t>
            </a:r>
          </a:p>
          <a:p>
            <a:endParaRPr lang="en-US" sz="2800" dirty="0">
              <a:ln w="50800"/>
              <a:effectLst>
                <a:outerShdw blurRad="38100" dist="38100" dir="2700000" algn="tl">
                  <a:srgbClr val="000000">
                    <a:alpha val="43137"/>
                  </a:srgbClr>
                </a:outerShdw>
              </a:effectLst>
            </a:endParaRPr>
          </a:p>
        </p:txBody>
      </p:sp>
      <p:sp>
        <p:nvSpPr>
          <p:cNvPr id="4" name="Content Placeholder 2"/>
          <p:cNvSpPr txBox="1">
            <a:spLocks/>
          </p:cNvSpPr>
          <p:nvPr/>
        </p:nvSpPr>
        <p:spPr>
          <a:xfrm>
            <a:off x="611560" y="3124200"/>
            <a:ext cx="7999040" cy="3276600"/>
          </a:xfrm>
          <a:prstGeom prst="rect">
            <a:avLst/>
          </a:prstGeom>
        </p:spPr>
        <p:txBody>
          <a:bodyPr vert="horz" lIns="91440" tIns="45720" rIns="91440" bIns="45720" rtlCol="0">
            <a:noAutofit/>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n w="50800"/>
                <a:effectLst>
                  <a:outerShdw blurRad="38100" dist="38100" dir="2700000" algn="tl">
                    <a:srgbClr val="000000">
                      <a:alpha val="43137"/>
                    </a:srgbClr>
                  </a:outerShdw>
                </a:effectLst>
                <a:latin typeface="Calibri" pitchFamily="34" charset="0"/>
              </a:rPr>
              <a:t>“</a:t>
            </a:r>
            <a:r>
              <a:rPr lang="en-US" sz="2800" baseline="30000" dirty="0" smtClean="0"/>
              <a:t>15 </a:t>
            </a:r>
            <a:r>
              <a:rPr lang="en-US" sz="2800" dirty="0" smtClean="0"/>
              <a:t>From infancy you have known the Holy Scriptures, which are able to make you wise for salvation through faith in Christ Jesus. </a:t>
            </a:r>
            <a:r>
              <a:rPr lang="en-US" sz="2800" baseline="30000" dirty="0" smtClean="0"/>
              <a:t>16 </a:t>
            </a:r>
            <a:r>
              <a:rPr lang="en-US" sz="2800" dirty="0" smtClean="0"/>
              <a:t>All Scripture is God-breathed and is useful for teaching, rebuking, correcting and training in righteousness, </a:t>
            </a:r>
            <a:r>
              <a:rPr lang="en-US" sz="2800" baseline="30000" dirty="0" smtClean="0"/>
              <a:t>17 </a:t>
            </a:r>
            <a:r>
              <a:rPr lang="en-US" sz="2800" dirty="0" smtClean="0"/>
              <a:t>so that the servant of God may be thoroughly equipped for every good work.</a:t>
            </a:r>
            <a:r>
              <a:rPr lang="en-US" sz="2800" dirty="0" smtClean="0">
                <a:ln w="50800"/>
                <a:effectLst>
                  <a:outerShdw blurRad="38100" dist="38100" dir="2700000" algn="tl">
                    <a:srgbClr val="000000">
                      <a:alpha val="43137"/>
                    </a:srgbClr>
                  </a:outerShdw>
                </a:effectLst>
                <a:latin typeface="Calibri" pitchFamily="34" charset="0"/>
              </a:rPr>
              <a:t>” 	 					   </a:t>
            </a:r>
            <a:r>
              <a:rPr lang="en-US" sz="2800" b="1" dirty="0">
                <a:ln w="50800"/>
                <a:effectLst>
                  <a:outerShdw blurRad="38100" dist="38100" dir="2700000" algn="tl">
                    <a:srgbClr val="000000">
                      <a:alpha val="43137"/>
                    </a:srgbClr>
                  </a:outerShdw>
                </a:effectLst>
                <a:latin typeface="Calibri" pitchFamily="34" charset="0"/>
              </a:rPr>
              <a:t>2</a:t>
            </a:r>
            <a:r>
              <a:rPr lang="en-US" sz="2800" b="1" dirty="0" smtClean="0">
                <a:ln w="50800"/>
                <a:effectLst>
                  <a:outerShdw blurRad="38100" dist="38100" dir="2700000" algn="tl">
                    <a:srgbClr val="000000">
                      <a:alpha val="43137"/>
                    </a:srgbClr>
                  </a:outerShdw>
                </a:effectLst>
                <a:latin typeface="Calibri" pitchFamily="34" charset="0"/>
              </a:rPr>
              <a:t> </a:t>
            </a:r>
            <a:r>
              <a:rPr lang="en-US" sz="2800" b="1" dirty="0" smtClean="0">
                <a:ln w="50800"/>
                <a:effectLst>
                  <a:outerShdw blurRad="38100" dist="38100" dir="2700000" algn="tl">
                    <a:srgbClr val="000000">
                      <a:alpha val="43137"/>
                    </a:srgbClr>
                  </a:outerShdw>
                </a:effectLst>
                <a:latin typeface="Calibri" pitchFamily="34" charset="0"/>
              </a:rPr>
              <a:t>Tim </a:t>
            </a:r>
            <a:r>
              <a:rPr lang="en-US" sz="2800" b="1" dirty="0" smtClean="0">
                <a:ln w="50800"/>
                <a:effectLst>
                  <a:outerShdw blurRad="38100" dist="38100" dir="2700000" algn="tl">
                    <a:srgbClr val="000000">
                      <a:alpha val="43137"/>
                    </a:srgbClr>
                  </a:outerShdw>
                </a:effectLst>
                <a:latin typeface="Calibri" pitchFamily="34" charset="0"/>
              </a:rPr>
              <a:t>3:15-17          </a:t>
            </a:r>
            <a:r>
              <a:rPr lang="en-US" sz="2800" dirty="0" smtClean="0">
                <a:ln w="50800"/>
                <a:effectLst>
                  <a:outerShdw blurRad="38100" dist="38100" dir="2700000" algn="tl">
                    <a:srgbClr val="000000">
                      <a:alpha val="43137"/>
                    </a:srgbClr>
                  </a:outerShdw>
                </a:effectLst>
                <a:latin typeface="Calibri" pitchFamily="34" charset="0"/>
              </a:rPr>
              <a:t>					</a:t>
            </a:r>
          </a:p>
          <a:p>
            <a:pPr marL="2327275" indent="84138">
              <a:buFont typeface="Arial" pitchFamily="34" charset="0"/>
              <a:buNone/>
            </a:pPr>
            <a:r>
              <a:rPr lang="en-US" sz="2800" dirty="0" smtClean="0">
                <a:ln w="50800"/>
                <a:effectLst>
                  <a:outerShdw blurRad="38100" dist="38100" dir="2700000" algn="tl">
                    <a:srgbClr val="000000">
                      <a:alpha val="43137"/>
                    </a:srgbClr>
                  </a:outerShdw>
                </a:effectLst>
                <a:latin typeface="Calibri" pitchFamily="34" charset="0"/>
              </a:rPr>
              <a:t> </a:t>
            </a:r>
          </a:p>
          <a:p>
            <a:endParaRPr lang="en-US" sz="2800" dirty="0">
              <a:ln w="50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873502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369332"/>
          </a:xfrm>
          <a:prstGeom prst="rect">
            <a:avLst/>
          </a:prstGeom>
          <a:noFill/>
        </p:spPr>
        <p:txBody>
          <a:bodyPr wrap="square" rtlCol="0">
            <a:spAutoFit/>
          </a:bodyPr>
          <a:lstStyle/>
          <a:p>
            <a:pPr algn="ctr"/>
            <a:r>
              <a:rPr lang="en-US" b="1" dirty="0">
                <a:solidFill>
                  <a:prstClr val="black"/>
                </a:solidFill>
              </a:rPr>
              <a:t>Faith-inducing</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356169436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419600"/>
          </a:xfrm>
        </p:spPr>
        <p:txBody>
          <a:bodyPr>
            <a:noAutofit/>
          </a:bodyPr>
          <a:lstStyle/>
          <a:p>
            <a:pPr marL="0" indent="0">
              <a:buNone/>
            </a:pPr>
            <a:r>
              <a:rPr lang="en-US" sz="2800" dirty="0" smtClean="0">
                <a:effectLst>
                  <a:outerShdw blurRad="38100" dist="38100" dir="2700000" algn="tl">
                    <a:srgbClr val="000000">
                      <a:alpha val="43137"/>
                    </a:srgbClr>
                  </a:outerShdw>
                </a:effectLst>
              </a:rPr>
              <a:t>“‘Now if you obey me fully and keep my covenant, then out of all nations you will be my treasured possession. Although the whole earth is mine,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you will be for me a kingdom of priests and a holy nation.’ These are the words you are to speak to the Israelites.”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Exod 19:5-6</a:t>
            </a:r>
          </a:p>
          <a:p>
            <a:pPr marL="0" indent="0">
              <a:buNone/>
            </a:pP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“May God be gracious to us and bless us and make his face shine on us—</a:t>
            </a:r>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 so that your ways may be known on earth, your salvation among all nations.”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Ps 67:1-2</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pP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err="1" smtClean="0">
                <a:ln>
                  <a:prstDash val="solid"/>
                </a:ln>
                <a:solidFill>
                  <a:srgbClr val="D3B6E8"/>
                </a:solidFill>
                <a:effectLst>
                  <a:outerShdw blurRad="88000" dist="50800" dir="5040000" algn="tl">
                    <a:schemeClr val="accent4">
                      <a:tint val="80000"/>
                      <a:satMod val="250000"/>
                      <a:alpha val="45000"/>
                    </a:schemeClr>
                  </a:outerShdw>
                </a:effectLst>
              </a:rPr>
              <a:t>Nw</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5524532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38997537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New Covenant DNA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7" name="Content Placeholder 2"/>
          <p:cNvSpPr>
            <a:spLocks noGrp="1"/>
          </p:cNvSpPr>
          <p:nvPr>
            <p:ph idx="1"/>
          </p:nvPr>
        </p:nvSpPr>
        <p:spPr>
          <a:xfrm>
            <a:off x="611560" y="1066800"/>
            <a:ext cx="7999040" cy="482453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2800" dirty="0" smtClean="0">
                <a:ln w="50800"/>
                <a:effectLst>
                  <a:outerShdw blurRad="38100" dist="38100" dir="2700000" algn="tl">
                    <a:srgbClr val="000000">
                      <a:alpha val="43137"/>
                    </a:srgbClr>
                  </a:outerShdw>
                </a:effectLst>
                <a:latin typeface="Calibri" pitchFamily="34" charset="0"/>
              </a:rPr>
              <a:t>“</a:t>
            </a:r>
            <a:r>
              <a:rPr lang="en-US" sz="2800" dirty="0" smtClean="0">
                <a:effectLst>
                  <a:outerShdw blurRad="38100" dist="38100" dir="2700000" algn="tl">
                    <a:srgbClr val="000000">
                      <a:alpha val="43137"/>
                    </a:srgbClr>
                  </a:outerShdw>
                </a:effectLst>
              </a:rPr>
              <a:t>Woe to you, teachers of the law and Pharisees, you hypocrites! You give a tenth of your spices—mint, dill and cumin. But you have neglected the more important matters of the law—justice, mercy and faithfulness [faith – Gk., </a:t>
            </a:r>
            <a:r>
              <a:rPr lang="en-US" sz="2800" i="1" dirty="0" err="1" smtClean="0">
                <a:effectLst>
                  <a:outerShdw blurRad="38100" dist="38100" dir="2700000" algn="tl">
                    <a:srgbClr val="000000">
                      <a:alpha val="43137"/>
                    </a:srgbClr>
                  </a:outerShdw>
                </a:effectLst>
              </a:rPr>
              <a:t>pistin</a:t>
            </a:r>
            <a:r>
              <a:rPr lang="en-US" sz="2800" dirty="0" smtClean="0">
                <a:effectLst>
                  <a:outerShdw blurRad="38100" dist="38100" dir="2700000" algn="tl">
                    <a:srgbClr val="000000">
                      <a:alpha val="43137"/>
                    </a:srgbClr>
                  </a:outerShdw>
                </a:effectLst>
              </a:rPr>
              <a:t>, cf. NKJ, NRS, NJB]. You should have practiced the latter, without neglecting the former</a:t>
            </a:r>
            <a:r>
              <a:rPr lang="en-US" sz="2800" dirty="0" smtClean="0">
                <a:ln w="50800"/>
                <a:effectLst>
                  <a:outerShdw blurRad="38100" dist="38100" dir="2700000" algn="tl">
                    <a:srgbClr val="000000">
                      <a:alpha val="43137"/>
                    </a:srgbClr>
                  </a:outerShdw>
                </a:effectLst>
                <a:latin typeface="Calibri" pitchFamily="34" charset="0"/>
              </a:rPr>
              <a:t>.” 	 													</a:t>
            </a:r>
            <a:r>
              <a:rPr lang="en-US" sz="2800" b="1" dirty="0" smtClean="0">
                <a:ln w="50800"/>
                <a:effectLst>
                  <a:outerShdw blurRad="38100" dist="38100" dir="2700000" algn="tl">
                    <a:srgbClr val="000000">
                      <a:alpha val="43137"/>
                    </a:srgbClr>
                  </a:outerShdw>
                </a:effectLst>
                <a:latin typeface="Calibri" pitchFamily="34" charset="0"/>
              </a:rPr>
              <a:t>Mt 23:23          </a:t>
            </a:r>
            <a:r>
              <a:rPr lang="en-US" sz="2800" dirty="0" smtClean="0">
                <a:ln w="50800"/>
                <a:effectLst>
                  <a:outerShdw blurRad="38100" dist="38100" dir="2700000" algn="tl">
                    <a:srgbClr val="000000">
                      <a:alpha val="43137"/>
                    </a:srgbClr>
                  </a:outerShdw>
                </a:effectLst>
                <a:latin typeface="Calibri" pitchFamily="34" charset="0"/>
              </a:rPr>
              <a:t>					</a:t>
            </a:r>
          </a:p>
          <a:p>
            <a:pPr marL="2327275" indent="84138">
              <a:buNone/>
            </a:pPr>
            <a:r>
              <a:rPr lang="en-US" sz="2800" dirty="0" smtClean="0">
                <a:ln w="50800"/>
                <a:effectLst>
                  <a:outerShdw blurRad="38100" dist="38100" dir="2700000" algn="tl">
                    <a:srgbClr val="000000">
                      <a:alpha val="43137"/>
                    </a:srgbClr>
                  </a:outerShdw>
                </a:effectLst>
                <a:latin typeface="Calibri" pitchFamily="34" charset="0"/>
              </a:rPr>
              <a:t> </a:t>
            </a:r>
          </a:p>
          <a:p>
            <a:endParaRPr lang="en-US" sz="2800" dirty="0">
              <a:ln w="50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9798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5835583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5428657"/>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66886785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4191000" cy="5632311"/>
          </a:xfrm>
          <a:prstGeom prst="rect">
            <a:avLst/>
          </a:prstGeom>
          <a:noFill/>
        </p:spPr>
        <p:txBody>
          <a:bodyPr wrap="square" rtlCol="0">
            <a:spAutoFit/>
          </a:bodyPr>
          <a:lstStyle/>
          <a:p>
            <a:pPr marL="514350" indent="-514350">
              <a:buFontTx/>
              <a:buAutoNum type="arabicPeriod"/>
            </a:pPr>
            <a:r>
              <a:rPr lang="en-US" sz="3000" dirty="0">
                <a:solidFill>
                  <a:prstClr val="white">
                    <a:lumMod val="65000"/>
                  </a:prstClr>
                </a:solidFill>
              </a:rPr>
              <a:t>Perfect, holy, just, righteous, spiritual</a:t>
            </a:r>
          </a:p>
          <a:p>
            <a:pPr marL="514350" indent="-514350">
              <a:buFontTx/>
              <a:buAutoNum type="arabicPeriod"/>
            </a:pPr>
            <a:r>
              <a:rPr lang="en-US" sz="3000" dirty="0">
                <a:solidFill>
                  <a:prstClr val="white">
                    <a:lumMod val="65000"/>
                  </a:prstClr>
                </a:solidFill>
              </a:rPr>
              <a:t>Written in the heart</a:t>
            </a:r>
          </a:p>
          <a:p>
            <a:pPr marL="514350" indent="-514350">
              <a:buFontTx/>
              <a:buAutoNum type="arabicPeriod"/>
            </a:pPr>
            <a:r>
              <a:rPr lang="en-US" sz="3000" dirty="0">
                <a:solidFill>
                  <a:prstClr val="white">
                    <a:lumMod val="65000"/>
                  </a:prstClr>
                </a:solidFill>
              </a:rPr>
              <a:t>Ordained to life</a:t>
            </a:r>
          </a:p>
          <a:p>
            <a:pPr marL="514350" indent="-514350">
              <a:buFontTx/>
              <a:buAutoNum type="arabicPeriod"/>
            </a:pPr>
            <a:r>
              <a:rPr lang="en-US" sz="3000" dirty="0">
                <a:solidFill>
                  <a:prstClr val="white">
                    <a:lumMod val="65000"/>
                  </a:prstClr>
                </a:solidFill>
              </a:rPr>
              <a:t>Established by faith</a:t>
            </a:r>
          </a:p>
          <a:p>
            <a:pPr marL="514350" indent="-514350">
              <a:buFontTx/>
              <a:buAutoNum type="arabicPeriod"/>
            </a:pPr>
            <a:r>
              <a:rPr lang="en-US" sz="3000" dirty="0">
                <a:solidFill>
                  <a:prstClr val="white">
                    <a:lumMod val="65000"/>
                  </a:prstClr>
                </a:solidFill>
              </a:rPr>
              <a:t>Truth</a:t>
            </a:r>
          </a:p>
          <a:p>
            <a:pPr marL="514350" indent="-514350">
              <a:buFontTx/>
              <a:buAutoNum type="arabicPeriod"/>
            </a:pPr>
            <a:r>
              <a:rPr lang="en-US" sz="3000" dirty="0">
                <a:solidFill>
                  <a:prstClr val="white">
                    <a:lumMod val="65000"/>
                  </a:prstClr>
                </a:solidFill>
              </a:rPr>
              <a:t>Converts the soul</a:t>
            </a:r>
          </a:p>
          <a:p>
            <a:pPr marL="514350" indent="-514350">
              <a:buFontTx/>
              <a:buAutoNum type="arabicPeriod"/>
            </a:pPr>
            <a:r>
              <a:rPr lang="en-US" sz="3000" dirty="0">
                <a:solidFill>
                  <a:prstClr val="white">
                    <a:lumMod val="65000"/>
                  </a:prstClr>
                </a:solidFill>
              </a:rPr>
              <a:t>Liberty/freedom</a:t>
            </a:r>
          </a:p>
          <a:p>
            <a:pPr marL="514350" indent="-514350">
              <a:buFontTx/>
              <a:buAutoNum type="arabicPeriod"/>
            </a:pPr>
            <a:r>
              <a:rPr lang="en-US" sz="3000" dirty="0">
                <a:solidFill>
                  <a:prstClr val="white">
                    <a:lumMod val="65000"/>
                  </a:prstClr>
                </a:solidFill>
              </a:rPr>
              <a:t>Fulfilled in the life of Spirit-filled believers, kept by God’s saints</a:t>
            </a:r>
          </a:p>
          <a:p>
            <a:pPr marL="514350" indent="-514350">
              <a:buFontTx/>
              <a:buAutoNum type="arabicPeriod"/>
            </a:pPr>
            <a:endParaRPr lang="en-US" sz="3000" dirty="0">
              <a:solidFill>
                <a:prstClr val="white">
                  <a:lumMod val="65000"/>
                </a:prstClr>
              </a:solidFill>
            </a:endParaRPr>
          </a:p>
        </p:txBody>
      </p:sp>
      <p:sp>
        <p:nvSpPr>
          <p:cNvPr id="6" name="TextBox 5"/>
          <p:cNvSpPr txBox="1"/>
          <p:nvPr/>
        </p:nvSpPr>
        <p:spPr>
          <a:xfrm>
            <a:off x="4724400" y="1371600"/>
            <a:ext cx="4114800" cy="5170646"/>
          </a:xfrm>
          <a:prstGeom prst="rect">
            <a:avLst/>
          </a:prstGeom>
          <a:noFill/>
        </p:spPr>
        <p:txBody>
          <a:bodyPr wrap="square" rtlCol="0">
            <a:spAutoFit/>
          </a:bodyPr>
          <a:lstStyle/>
          <a:p>
            <a:pPr marL="514350" indent="-514350">
              <a:buFontTx/>
              <a:buAutoNum type="arabicPeriod"/>
            </a:pPr>
            <a:r>
              <a:rPr lang="en-US" sz="3000" dirty="0">
                <a:solidFill>
                  <a:prstClr val="white"/>
                </a:solidFill>
              </a:rPr>
              <a:t>The power of sin</a:t>
            </a:r>
          </a:p>
          <a:p>
            <a:pPr marL="514350" indent="-514350">
              <a:buFontTx/>
              <a:buAutoNum type="arabicPeriod"/>
            </a:pPr>
            <a:endParaRPr lang="en-US" sz="3000" dirty="0">
              <a:solidFill>
                <a:prstClr val="white"/>
              </a:solidFill>
            </a:endParaRPr>
          </a:p>
          <a:p>
            <a:pPr marL="514350" indent="-514350">
              <a:buFontTx/>
              <a:buAutoNum type="arabicPeriod"/>
            </a:pPr>
            <a:r>
              <a:rPr lang="en-US" sz="3000" dirty="0">
                <a:solidFill>
                  <a:prstClr val="white"/>
                </a:solidFill>
              </a:rPr>
              <a:t>Written on stone</a:t>
            </a:r>
          </a:p>
          <a:p>
            <a:pPr marL="514350" indent="-514350">
              <a:buFontTx/>
              <a:buAutoNum type="arabicPeriod"/>
            </a:pPr>
            <a:r>
              <a:rPr lang="en-US" sz="3000" dirty="0">
                <a:solidFill>
                  <a:prstClr val="white"/>
                </a:solidFill>
              </a:rPr>
              <a:t>A letter that kills</a:t>
            </a:r>
          </a:p>
          <a:p>
            <a:pPr marL="514350" indent="-514350">
              <a:buFontTx/>
              <a:buAutoNum type="arabicPeriod"/>
            </a:pPr>
            <a:r>
              <a:rPr lang="en-US" sz="3000" dirty="0">
                <a:solidFill>
                  <a:prstClr val="white"/>
                </a:solidFill>
              </a:rPr>
              <a:t>Not based on faith</a:t>
            </a:r>
          </a:p>
          <a:p>
            <a:pPr marL="514350" indent="-514350">
              <a:buFontTx/>
              <a:buAutoNum type="arabicPeriod"/>
            </a:pPr>
            <a:r>
              <a:rPr lang="en-US" sz="3000" dirty="0">
                <a:solidFill>
                  <a:prstClr val="white"/>
                </a:solidFill>
              </a:rPr>
              <a:t>Veils the truth</a:t>
            </a:r>
          </a:p>
          <a:p>
            <a:pPr marL="514350" indent="-514350">
              <a:buFontTx/>
              <a:buAutoNum type="arabicPeriod"/>
            </a:pPr>
            <a:r>
              <a:rPr lang="en-US" sz="3000" dirty="0">
                <a:solidFill>
                  <a:prstClr val="white"/>
                </a:solidFill>
              </a:rPr>
              <a:t>A curse</a:t>
            </a:r>
          </a:p>
          <a:p>
            <a:pPr marL="514350" indent="-514350">
              <a:buFontTx/>
              <a:buAutoNum type="arabicPeriod"/>
            </a:pPr>
            <a:r>
              <a:rPr lang="en-US" sz="3000" dirty="0">
                <a:solidFill>
                  <a:prstClr val="white"/>
                </a:solidFill>
              </a:rPr>
              <a:t>Slavery/bondage</a:t>
            </a:r>
          </a:p>
          <a:p>
            <a:pPr marL="514350" indent="-514350">
              <a:buFontTx/>
              <a:buAutoNum type="arabicPeriod"/>
            </a:pPr>
            <a:r>
              <a:rPr lang="en-US" sz="3000" dirty="0">
                <a:solidFill>
                  <a:prstClr val="white"/>
                </a:solidFill>
              </a:rPr>
              <a:t>Must die to in order to have a relationship with Jesus</a:t>
            </a:r>
          </a:p>
        </p:txBody>
      </p:sp>
      <p:sp>
        <p:nvSpPr>
          <p:cNvPr id="8" name="Title 1"/>
          <p:cNvSpPr>
            <a:spLocks noGrp="1"/>
          </p:cNvSpPr>
          <p:nvPr>
            <p:ph type="title"/>
          </p:nvPr>
        </p:nvSpPr>
        <p:spPr>
          <a:xfrm>
            <a:off x="214282" y="152400"/>
            <a:ext cx="8701118" cy="857256"/>
          </a:xfrm>
        </p:spPr>
        <p:txBody>
          <a:bodyPr/>
          <a:lstStyle/>
          <a:p>
            <a:pPr algn="ctr"/>
            <a:r>
              <a:rPr lang="en-US" sz="3400" b="1" dirty="0">
                <a:latin typeface="+mj-lt"/>
              </a:rPr>
              <a:t>God’s </a:t>
            </a:r>
            <a:r>
              <a:rPr lang="en-US" sz="3600" b="1" dirty="0" smtClean="0">
                <a:latin typeface="+mj-lt"/>
              </a:rPr>
              <a:t>law/Covenant/Commandments</a:t>
            </a:r>
            <a:r>
              <a:rPr lang="en-US" sz="3400" b="1" dirty="0" smtClean="0">
                <a:latin typeface="+mj-lt"/>
              </a:rPr>
              <a:t> </a:t>
            </a:r>
            <a:r>
              <a:rPr lang="en-US" sz="3400" b="1" dirty="0">
                <a:latin typeface="+mj-lt"/>
              </a:rPr>
              <a:t>are</a:t>
            </a:r>
            <a:r>
              <a:rPr lang="en-US" sz="3400" b="1" dirty="0" smtClean="0">
                <a:latin typeface="+mj-lt"/>
              </a:rPr>
              <a:t>:</a:t>
            </a:r>
            <a:endParaRPr lang="en-US" sz="3400" dirty="0">
              <a:latin typeface="+mj-lt"/>
            </a:endParaRPr>
          </a:p>
        </p:txBody>
      </p:sp>
    </p:spTree>
    <p:extLst>
      <p:ext uri="{BB962C8B-B14F-4D97-AF65-F5344CB8AC3E}">
        <p14:creationId xmlns:p14="http://schemas.microsoft.com/office/powerpoint/2010/main" val="40977465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75432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a:t>
            </a:r>
          </a:p>
        </p:txBody>
      </p:sp>
    </p:spTree>
    <p:extLst>
      <p:ext uri="{BB962C8B-B14F-4D97-AF65-F5344CB8AC3E}">
        <p14:creationId xmlns:p14="http://schemas.microsoft.com/office/powerpoint/2010/main" val="341021703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0027106"/>
              </p:ext>
            </p:extLst>
          </p:nvPr>
        </p:nvGraphicFramePr>
        <p:xfrm>
          <a:off x="0" y="1"/>
          <a:ext cx="9144000" cy="7304502"/>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indent="354013">
                        <a:buFont typeface="Arial" pitchFamily="34" charset="0"/>
                        <a:buChar char="•"/>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Galatians 1:6-9          One Gospel</a:t>
                      </a:r>
                    </a:p>
                    <a:p>
                      <a:pPr marL="354013" indent="354013">
                        <a:buFont typeface="Arial" pitchFamily="34" charset="0"/>
                        <a:buChar char="•"/>
                      </a:pPr>
                      <a:endParaRPr lang="en-US" sz="3200" b="0" cap="none" spc="0" dirty="0" smtClean="0">
                        <a:ln w="18415" cmpd="sng">
                          <a:solidFill>
                            <a:srgbClr val="FFFFFF"/>
                          </a:solidFill>
                          <a:prstDash val="solid"/>
                        </a:ln>
                        <a:effectLst>
                          <a:glow rad="139700">
                            <a:schemeClr val="bg1">
                              <a:alpha val="40000"/>
                            </a:schemeClr>
                          </a:glo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Hebrews 4:2               Same Gospel in OT and NT</a:t>
                      </a:r>
                    </a:p>
                    <a:p>
                      <a:pPr marL="354013" indent="354013">
                        <a:buFont typeface="Arial" pitchFamily="34" charset="0"/>
                        <a:buChar char="•"/>
                      </a:pP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pPr marL="354013" indent="354013">
                        <a:buFont typeface="Arial" pitchFamily="34" charset="0"/>
                        <a:buChar char="•"/>
                      </a:pPr>
                      <a:r>
                        <a:rPr lang="en-US" sz="3200" b="0" cap="none" spc="0" dirty="0" smtClean="0">
                          <a:ln w="18415" cmpd="sng">
                            <a:solidFill>
                              <a:srgbClr val="FFFFFF"/>
                            </a:solidFill>
                            <a:prstDash val="solid"/>
                          </a:ln>
                          <a:solidFill>
                            <a:srgbClr val="FFFFFF"/>
                          </a:solidFill>
                          <a:effectLst>
                            <a:glow rad="139700">
                              <a:schemeClr val="bg1">
                                <a:alpha val="40000"/>
                              </a:schemeClr>
                            </a:glow>
                          </a:effectLst>
                        </a:rPr>
                        <a:t>Revelation 14:6         </a:t>
                      </a:r>
                      <a:r>
                        <a:rPr lang="en-US" sz="3200" b="0" cap="none" spc="0" baseline="0" dirty="0" smtClean="0">
                          <a:ln w="18415" cmpd="sng">
                            <a:solidFill>
                              <a:srgbClr val="FFFFFF"/>
                            </a:solidFill>
                            <a:prstDash val="solid"/>
                          </a:ln>
                          <a:solidFill>
                            <a:srgbClr val="FFFFFF"/>
                          </a:solidFill>
                          <a:effectLst>
                            <a:glow rad="139700">
                              <a:schemeClr val="bg1">
                                <a:alpha val="40000"/>
                              </a:schemeClr>
                            </a:glow>
                          </a:effectLst>
                        </a:rPr>
                        <a:t>Everlasting Gospel to all</a:t>
                      </a: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29718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6" name="TextBox 5"/>
          <p:cNvSpPr txBox="1"/>
          <p:nvPr/>
        </p:nvSpPr>
        <p:spPr>
          <a:xfrm>
            <a:off x="59436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7" name="TextBox 6"/>
          <p:cNvSpPr txBox="1"/>
          <p:nvPr/>
        </p:nvSpPr>
        <p:spPr>
          <a:xfrm>
            <a:off x="0" y="251460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Tree>
    <p:extLst>
      <p:ext uri="{BB962C8B-B14F-4D97-AF65-F5344CB8AC3E}">
        <p14:creationId xmlns:p14="http://schemas.microsoft.com/office/powerpoint/2010/main" val="2204288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1277405"/>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971800" y="2286000"/>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Law supervision</a:t>
            </a:r>
            <a:endParaRPr lang="en-US" sz="3100" b="1" dirty="0">
              <a:solidFill>
                <a:srgbClr val="FFFFFF"/>
              </a:solidFill>
            </a:endParaRPr>
          </a:p>
        </p:txBody>
      </p:sp>
      <p:sp>
        <p:nvSpPr>
          <p:cNvPr id="7" name="TextBox 6"/>
          <p:cNvSpPr txBox="1"/>
          <p:nvPr/>
        </p:nvSpPr>
        <p:spPr>
          <a:xfrm>
            <a:off x="6096000" y="22500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“Faith has come”</a:t>
            </a:r>
            <a:endParaRPr lang="en-US" sz="3100" b="1" dirty="0">
              <a:solidFill>
                <a:srgbClr val="FFFFFF"/>
              </a:solidFill>
            </a:endParaRPr>
          </a:p>
        </p:txBody>
      </p:sp>
    </p:spTree>
    <p:extLst>
      <p:ext uri="{BB962C8B-B14F-4D97-AF65-F5344CB8AC3E}">
        <p14:creationId xmlns:p14="http://schemas.microsoft.com/office/powerpoint/2010/main" val="374394237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Skip_MacCarty_DNA_Covenant-08-11-06.pdf"/>
          <p:cNvPicPr>
            <a:picLocks noChangeAspect="1"/>
          </p:cNvPicPr>
          <p:nvPr/>
        </p:nvPicPr>
        <p:blipFill>
          <a:blip r:embed="rId2" cstate="print"/>
          <a:srcRect/>
          <a:stretch>
            <a:fillRect/>
          </a:stretch>
        </p:blipFill>
        <p:spPr bwMode="auto">
          <a:xfrm>
            <a:off x="228601" y="304800"/>
            <a:ext cx="8610600" cy="6324600"/>
          </a:xfrm>
          <a:prstGeom prst="rect">
            <a:avLst/>
          </a:prstGeom>
          <a:noFill/>
          <a:ln w="9525">
            <a:noFill/>
            <a:miter lim="800000"/>
            <a:headEnd/>
            <a:tailEnd/>
          </a:ln>
        </p:spPr>
      </p:pic>
    </p:spTree>
    <p:extLst>
      <p:ext uri="{BB962C8B-B14F-4D97-AF65-F5344CB8AC3E}">
        <p14:creationId xmlns:p14="http://schemas.microsoft.com/office/powerpoint/2010/main" val="295984947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4031873"/>
          </a:xfrm>
          <a:prstGeom prst="rect">
            <a:avLst/>
          </a:prstGeom>
          <a:noFill/>
        </p:spPr>
        <p:txBody>
          <a:bodyPr wrap="square" rtlCol="0">
            <a:spAutoFit/>
          </a:bodyPr>
          <a:lstStyle/>
          <a:p>
            <a:r>
              <a:rPr lang="en-US" sz="3200" dirty="0">
                <a:solidFill>
                  <a:srgbClr val="FFFFFF"/>
                </a:solidFill>
                <a:latin typeface="Calibri" pitchFamily="34" charset="0"/>
              </a:rPr>
              <a:t>If new covenant DNA was embedded in all God’s covenants, including and especially at Sinai, then why did God say the new covenant “will not be like the covenant I made with their forefathers when I took them by the hand to lead them of Egypt” (</a:t>
            </a:r>
            <a:r>
              <a:rPr lang="en-US" sz="3200" dirty="0" err="1">
                <a:solidFill>
                  <a:srgbClr val="FFFFFF"/>
                </a:solidFill>
                <a:latin typeface="Calibri" pitchFamily="34" charset="0"/>
              </a:rPr>
              <a:t>Jer</a:t>
            </a:r>
            <a:r>
              <a:rPr lang="en-US" sz="3200" dirty="0">
                <a:solidFill>
                  <a:srgbClr val="FFFFFF"/>
                </a:solidFill>
                <a:latin typeface="Calibri" pitchFamily="34" charset="0"/>
              </a:rPr>
              <a:t> 31:32; Heb 8:9)?</a:t>
            </a:r>
          </a:p>
        </p:txBody>
      </p:sp>
    </p:spTree>
    <p:extLst>
      <p:ext uri="{BB962C8B-B14F-4D97-AF65-F5344CB8AC3E}">
        <p14:creationId xmlns:p14="http://schemas.microsoft.com/office/powerpoint/2010/main" val="35303024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a:t>
            </a:r>
            <a:r>
              <a:rPr lang="en-US" sz="2800" u="sng" dirty="0">
                <a:solidFill>
                  <a:srgbClr val="FFFFFF"/>
                </a:solidFill>
                <a:latin typeface="Calibri" pitchFamily="34" charset="0"/>
              </a:rPr>
              <a:t>Heb 8:7-9</a:t>
            </a:r>
          </a:p>
        </p:txBody>
      </p:sp>
    </p:spTree>
    <p:extLst>
      <p:ext uri="{BB962C8B-B14F-4D97-AF65-F5344CB8AC3E}">
        <p14:creationId xmlns:p14="http://schemas.microsoft.com/office/powerpoint/2010/main" val="191993335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381000" y="1447800"/>
            <a:ext cx="8458200" cy="5105400"/>
          </a:xfrm>
        </p:spPr>
        <p:txBody>
          <a:bodyPr>
            <a:normAutofit fontScale="92500" lnSpcReduction="10000"/>
          </a:bodyPr>
          <a:lstStyle/>
          <a:p>
            <a:pPr marL="0" indent="0">
              <a:buNone/>
            </a:pPr>
            <a:r>
              <a:rPr lang="en-US" dirty="0" smtClean="0">
                <a:effectLst>
                  <a:outerShdw blurRad="38100" dist="38100" dir="2700000" algn="tl">
                    <a:srgbClr val="000000">
                      <a:alpha val="43137"/>
                    </a:srgbClr>
                  </a:outerShdw>
                </a:effectLst>
              </a:rPr>
              <a:t>“For if there had been nothing wrong with that first covenant, no place would have been sought for another.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But God found fault with the people and said:  ‘The days are coming, declares the Lord, when I will make a new covenant with the people of Israel and with the people of Judah.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 It will not be like the covenant I made with their ancestors when I took them by the hand to lead them out of Egypt, because they did not remain faithful to my covenant, and I turned away from them, declares the Lord.’” </a:t>
            </a:r>
          </a:p>
          <a:p>
            <a:pPr marL="0" indent="0">
              <a:buNone/>
            </a:pPr>
            <a:r>
              <a:rPr lang="en-US" dirty="0" smtClean="0">
                <a:effectLst>
                  <a:outerShdw blurRad="38100" dist="38100" dir="2700000" algn="tl">
                    <a:srgbClr val="000000">
                      <a:alpha val="43137"/>
                    </a:srgbClr>
                  </a:outerShdw>
                </a:effectLst>
              </a:rPr>
              <a:t>							    </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8:7-9</a:t>
            </a:r>
            <a:endParaRPr lang="en-US" b="1" dirty="0">
              <a:effectLst>
                <a:outerShdw blurRad="38100" dist="38100" dir="2700000" algn="tl">
                  <a:srgbClr val="000000">
                    <a:alpha val="43137"/>
                  </a:srgbClr>
                </a:outerShdw>
              </a:effectLst>
            </a:endParaRPr>
          </a:p>
        </p:txBody>
      </p:sp>
      <p:cxnSp>
        <p:nvCxnSpPr>
          <p:cNvPr id="4" name="Straight Connector 3"/>
          <p:cNvCxnSpPr/>
          <p:nvPr/>
        </p:nvCxnSpPr>
        <p:spPr>
          <a:xfrm>
            <a:off x="2667000" y="2667000"/>
            <a:ext cx="495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5181600"/>
            <a:ext cx="678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47244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60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Heb 8:7-9; </a:t>
            </a:r>
            <a:r>
              <a:rPr lang="en-US" sz="2800" u="sng" dirty="0">
                <a:solidFill>
                  <a:srgbClr val="FFFFFF"/>
                </a:solidFill>
                <a:latin typeface="Calibri" pitchFamily="34" charset="0"/>
              </a:rPr>
              <a:t>Mt 21:33-39</a:t>
            </a:r>
          </a:p>
        </p:txBody>
      </p:sp>
    </p:spTree>
    <p:extLst>
      <p:ext uri="{BB962C8B-B14F-4D97-AF65-F5344CB8AC3E}">
        <p14:creationId xmlns:p14="http://schemas.microsoft.com/office/powerpoint/2010/main" val="165640578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562600"/>
          </a:xfrm>
        </p:spPr>
        <p:txBody>
          <a:bodyPr>
            <a:noAutofit/>
          </a:bodyPr>
          <a:lstStyle/>
          <a:p>
            <a:pPr marL="0" indent="0">
              <a:buNone/>
            </a:pPr>
            <a:r>
              <a:rPr lang="en-US" sz="2800" dirty="0" smtClean="0">
                <a:effectLst>
                  <a:outerShdw blurRad="38100" dist="38100" dir="2700000" algn="tl">
                    <a:srgbClr val="000000">
                      <a:alpha val="43137"/>
                    </a:srgbClr>
                  </a:outerShdw>
                </a:effectLst>
              </a:rPr>
              <a:t>“Listen to another parable: There was a landowner who planted a vineyard. He put a wall around it, dug a winepress in it and built a watchtower. Then he rented the vineyard to some farmers and moved to another place.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When the harvest time approached, he sent his servants to the tenants to collect his fruit.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 tenants seized his servants; they beat one, killed another, and stoned a third. </a:t>
            </a:r>
            <a:r>
              <a:rPr lang="en-US" sz="2800" baseline="30000" dirty="0" smtClean="0">
                <a:effectLst>
                  <a:outerShdw blurRad="38100" dist="38100" dir="2700000" algn="tl">
                    <a:srgbClr val="000000">
                      <a:alpha val="43137"/>
                    </a:srgbClr>
                  </a:outerShdw>
                </a:effectLst>
              </a:rPr>
              <a:t>36</a:t>
            </a:r>
            <a:r>
              <a:rPr lang="en-US" sz="2800" dirty="0" smtClean="0">
                <a:effectLst>
                  <a:outerShdw blurRad="38100" dist="38100" dir="2700000" algn="tl">
                    <a:srgbClr val="000000">
                      <a:alpha val="43137"/>
                    </a:srgbClr>
                  </a:outerShdw>
                </a:effectLst>
              </a:rPr>
              <a:t> Then he sent other servants to them, more than the first time, and the tenants treated them the same way. 								</a:t>
            </a:r>
          </a:p>
          <a:p>
            <a:pPr marL="0" indent="0">
              <a:buNone/>
            </a:pPr>
            <a:r>
              <a:rPr lang="en-US" sz="2800"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43508118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5626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37</a:t>
            </a:r>
            <a:r>
              <a:rPr lang="en-US" sz="2800" dirty="0" smtClean="0">
                <a:effectLst>
                  <a:outerShdw blurRad="38100" dist="38100" dir="2700000" algn="tl">
                    <a:srgbClr val="000000">
                      <a:alpha val="43137"/>
                    </a:srgbClr>
                  </a:outerShdw>
                </a:effectLst>
              </a:rPr>
              <a:t> Last of all, he sent his son to them. ‘They will respect my son,’ he said. </a:t>
            </a:r>
            <a:r>
              <a:rPr lang="en-US" sz="2800" baseline="30000" dirty="0" smtClean="0">
                <a:effectLst>
                  <a:outerShdw blurRad="38100" dist="38100" dir="2700000" algn="tl">
                    <a:srgbClr val="000000">
                      <a:alpha val="43137"/>
                    </a:srgbClr>
                  </a:outerShdw>
                </a:effectLst>
              </a:rPr>
              <a:t>38</a:t>
            </a:r>
            <a:r>
              <a:rPr lang="en-US" sz="2800" dirty="0" smtClean="0">
                <a:effectLst>
                  <a:outerShdw blurRad="38100" dist="38100" dir="2700000" algn="tl">
                    <a:srgbClr val="000000">
                      <a:alpha val="43137"/>
                    </a:srgbClr>
                  </a:outerShdw>
                </a:effectLst>
              </a:rPr>
              <a:t> But when the tenants saw the son, they said to each other, ‘This is the heir. Come, let’s kill him and take his inheritance.’ </a:t>
            </a:r>
            <a:r>
              <a:rPr lang="en-US" sz="2800" baseline="30000" dirty="0" smtClean="0">
                <a:effectLst>
                  <a:outerShdw blurRad="38100" dist="38100" dir="2700000" algn="tl">
                    <a:srgbClr val="000000">
                      <a:alpha val="43137"/>
                    </a:srgbClr>
                  </a:outerShdw>
                </a:effectLst>
              </a:rPr>
              <a:t>39</a:t>
            </a:r>
            <a:r>
              <a:rPr lang="en-US" sz="2800" dirty="0" smtClean="0">
                <a:effectLst>
                  <a:outerShdw blurRad="38100" dist="38100" dir="2700000" algn="tl">
                    <a:srgbClr val="000000">
                      <a:alpha val="43137"/>
                    </a:srgbClr>
                  </a:outerShdw>
                </a:effectLst>
              </a:rPr>
              <a:t> So they took him and threw him out of the vineyard and killed him.”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Mt 21:33-39</a:t>
            </a:r>
            <a:endParaRPr lang="en-US" sz="28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3994444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Heb 8:7-9; Mt 21:33-39</a:t>
            </a:r>
          </a:p>
        </p:txBody>
      </p:sp>
      <p:sp>
        <p:nvSpPr>
          <p:cNvPr id="7" name="TextBox 6"/>
          <p:cNvSpPr txBox="1"/>
          <p:nvPr/>
        </p:nvSpPr>
        <p:spPr>
          <a:xfrm>
            <a:off x="2057400" y="23986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2. Like the </a:t>
            </a:r>
            <a:r>
              <a:rPr lang="en-US" sz="2800" dirty="0" smtClean="0">
                <a:solidFill>
                  <a:srgbClr val="FFFFFF"/>
                </a:solidFill>
                <a:latin typeface="Calibri" pitchFamily="34" charset="0"/>
              </a:rPr>
              <a:t>“new” </a:t>
            </a:r>
            <a:r>
              <a:rPr lang="en-US" sz="2800" dirty="0">
                <a:solidFill>
                  <a:srgbClr val="FFFFFF"/>
                </a:solidFill>
                <a:latin typeface="Calibri" pitchFamily="34" charset="0"/>
              </a:rPr>
              <a:t>commandment which wasn’t new – </a:t>
            </a:r>
            <a:r>
              <a:rPr lang="en-US" sz="2800" u="sng" dirty="0">
                <a:solidFill>
                  <a:srgbClr val="FFFFFF"/>
                </a:solidFill>
                <a:latin typeface="Calibri" pitchFamily="34" charset="0"/>
              </a:rPr>
              <a:t>1 Jn 2:7-8; 2 Jn </a:t>
            </a:r>
            <a:r>
              <a:rPr lang="en-US" sz="2800" u="sng" dirty="0" smtClean="0">
                <a:solidFill>
                  <a:srgbClr val="FFFFFF"/>
                </a:solidFill>
                <a:latin typeface="Calibri" pitchFamily="34" charset="0"/>
              </a:rPr>
              <a:t>5-6</a:t>
            </a:r>
            <a:endParaRPr lang="en-US" sz="2800" u="sng" dirty="0">
              <a:solidFill>
                <a:srgbClr val="FFFFFF"/>
              </a:solidFill>
              <a:latin typeface="Calibri" pitchFamily="34" charset="0"/>
            </a:endParaRPr>
          </a:p>
        </p:txBody>
      </p:sp>
    </p:spTree>
    <p:extLst>
      <p:ext uri="{BB962C8B-B14F-4D97-AF65-F5344CB8AC3E}">
        <p14:creationId xmlns:p14="http://schemas.microsoft.com/office/powerpoint/2010/main" val="177343521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33821"/>
            <a:ext cx="8458200" cy="2985779"/>
          </a:xfrm>
        </p:spPr>
        <p:txBody>
          <a:bodyPr>
            <a:noAutofit/>
          </a:bodyPr>
          <a:lstStyle/>
          <a:p>
            <a:pPr marL="0" indent="0">
              <a:buNone/>
            </a:pPr>
            <a:r>
              <a:rPr lang="en-US" sz="2800" dirty="0" smtClean="0">
                <a:effectLst>
                  <a:outerShdw blurRad="38100" dist="38100" dir="2700000" algn="tl">
                    <a:srgbClr val="000000">
                      <a:alpha val="43137"/>
                    </a:srgbClr>
                  </a:outerShdw>
                </a:effectLst>
              </a:rPr>
              <a:t>“Dear friends, I am not writing you a new command but an old one, which you have had since the beginning. This old command is the message you have heard.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Yet I am writing you a new command; its truth is seen in him and in you, because the darkness is passing and the true light is already shining.”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2:7-8</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Like the new commandment which wasn’t new</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3128301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33821"/>
            <a:ext cx="8458200" cy="2985779"/>
          </a:xfrm>
        </p:spPr>
        <p:txBody>
          <a:bodyPr>
            <a:noAutofit/>
          </a:bodyPr>
          <a:lstStyle/>
          <a:p>
            <a:pPr marL="0" indent="0">
              <a:buNone/>
            </a:pPr>
            <a:r>
              <a:rPr lang="en-US" sz="2800" dirty="0" smtClean="0">
                <a:effectLst>
                  <a:outerShdw blurRad="38100" dist="38100" dir="2700000" algn="tl">
                    <a:srgbClr val="000000">
                      <a:alpha val="43137"/>
                    </a:srgbClr>
                  </a:outerShdw>
                </a:effectLst>
              </a:rPr>
              <a:t>“Dear friends, I am not writing you a new command but an old one, which you have had since the beginning. This old command is the message you have heard.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Yet I am writing you a new command; its truth is seen in him and in you, because the darkness is passing and the true light is already shining.”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2:7-8</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“And now, dear lady, I am not writing you a new command but one we have had from the beginning. I ask that we love one another.</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5-6 </a:t>
            </a: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Like the new commandment which wasn’t new</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2514600" y="1905000"/>
            <a:ext cx="548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05200" y="487680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3340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19812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3200400"/>
            <a:ext cx="419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48600" y="27432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01000" y="2819400"/>
            <a:ext cx="457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1000" y="49530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89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10" presetClass="entr" presetSubtype="0"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5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50"/>
                                        <p:tgtEl>
                                          <p:spTgt spid="20"/>
                                        </p:tgtEl>
                                      </p:cBhvr>
                                    </p:animEffect>
                                  </p:childTnLst>
                                </p:cTn>
                              </p:par>
                            </p:childTnLst>
                          </p:cTn>
                        </p:par>
                        <p:par>
                          <p:cTn id="30" fill="hold">
                            <p:stCondLst>
                              <p:cond delay="25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13697"/>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971800" y="2286000"/>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“Yoke of slavery”</a:t>
            </a:r>
            <a:endParaRPr lang="en-US" sz="3100" b="1" dirty="0">
              <a:solidFill>
                <a:srgbClr val="FFFFFF"/>
              </a:solidFill>
            </a:endParaRPr>
          </a:p>
        </p:txBody>
      </p:sp>
      <p:sp>
        <p:nvSpPr>
          <p:cNvPr id="7" name="TextBox 6"/>
          <p:cNvSpPr txBox="1"/>
          <p:nvPr/>
        </p:nvSpPr>
        <p:spPr>
          <a:xfrm>
            <a:off x="5867400" y="2290226"/>
            <a:ext cx="3124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“Freedom in Christ”</a:t>
            </a:r>
            <a:endParaRPr lang="en-US" sz="3100" b="1" dirty="0">
              <a:solidFill>
                <a:srgbClr val="FFFFFF"/>
              </a:solidFill>
            </a:endParaRPr>
          </a:p>
        </p:txBody>
      </p:sp>
    </p:spTree>
    <p:extLst>
      <p:ext uri="{BB962C8B-B14F-4D97-AF65-F5344CB8AC3E}">
        <p14:creationId xmlns:p14="http://schemas.microsoft.com/office/powerpoint/2010/main" val="337295992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Heb 8:7-9; Mt 21:33-39</a:t>
            </a:r>
          </a:p>
        </p:txBody>
      </p:sp>
      <p:sp>
        <p:nvSpPr>
          <p:cNvPr id="7" name="TextBox 6"/>
          <p:cNvSpPr txBox="1"/>
          <p:nvPr/>
        </p:nvSpPr>
        <p:spPr>
          <a:xfrm>
            <a:off x="2057400" y="23986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2. Like the </a:t>
            </a:r>
            <a:r>
              <a:rPr lang="en-US" sz="2800" dirty="0" smtClean="0">
                <a:solidFill>
                  <a:srgbClr val="FFFFFF"/>
                </a:solidFill>
                <a:latin typeface="Calibri" pitchFamily="34" charset="0"/>
              </a:rPr>
              <a:t>“new” </a:t>
            </a:r>
            <a:r>
              <a:rPr lang="en-US" sz="2800" dirty="0">
                <a:solidFill>
                  <a:srgbClr val="FFFFFF"/>
                </a:solidFill>
                <a:latin typeface="Calibri" pitchFamily="34" charset="0"/>
              </a:rPr>
              <a:t>commandment which wasn’t new – 1 Jn 2:7-8; 2 Jn </a:t>
            </a:r>
            <a:r>
              <a:rPr lang="en-US" sz="2800" dirty="0" smtClean="0">
                <a:solidFill>
                  <a:srgbClr val="FFFFFF"/>
                </a:solidFill>
                <a:latin typeface="Calibri" pitchFamily="34" charset="0"/>
              </a:rPr>
              <a:t>5-6</a:t>
            </a:r>
            <a:endParaRPr lang="en-US" sz="2800" dirty="0">
              <a:solidFill>
                <a:srgbClr val="FFFFFF"/>
              </a:solidFill>
              <a:latin typeface="Calibri" pitchFamily="34" charset="0"/>
            </a:endParaRPr>
          </a:p>
        </p:txBody>
      </p:sp>
      <p:sp>
        <p:nvSpPr>
          <p:cNvPr id="9" name="TextBox 8"/>
          <p:cNvSpPr txBox="1"/>
          <p:nvPr/>
        </p:nvSpPr>
        <p:spPr>
          <a:xfrm>
            <a:off x="2057400" y="33130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3</a:t>
            </a:r>
            <a:r>
              <a:rPr lang="en-US" sz="2800" dirty="0" smtClean="0">
                <a:solidFill>
                  <a:srgbClr val="FFFFFF"/>
                </a:solidFill>
                <a:latin typeface="Calibri" pitchFamily="34" charset="0"/>
              </a:rPr>
              <a:t>. A greater revelation of the same thing– Ex 6:2-3; Gen 15:1-8</a:t>
            </a:r>
            <a:endParaRPr lang="en-US" sz="2800" dirty="0">
              <a:solidFill>
                <a:srgbClr val="FFFFFF"/>
              </a:solidFill>
              <a:latin typeface="Calibri" pitchFamily="34" charset="0"/>
            </a:endParaRPr>
          </a:p>
        </p:txBody>
      </p:sp>
    </p:spTree>
    <p:extLst>
      <p:ext uri="{BB962C8B-B14F-4D97-AF65-F5344CB8AC3E}">
        <p14:creationId xmlns:p14="http://schemas.microsoft.com/office/powerpoint/2010/main" val="217400597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5221"/>
            <a:ext cx="8458200" cy="5576579"/>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God also said to Moses, “I am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cap="small"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I appeared to Abraham, to Isaac and to Jacob as God </a:t>
            </a:r>
            <a:r>
              <a:rPr lang="en-US" sz="2800" dirty="0" smtClean="0">
                <a:effectLst>
                  <a:outerShdw blurRad="38100" dist="38100" dir="2700000" algn="tl">
                    <a:srgbClr val="000000">
                      <a:alpha val="43137"/>
                    </a:srgbClr>
                  </a:outerShdw>
                </a:effectLst>
              </a:rPr>
              <a:t>Almighty, </a:t>
            </a:r>
            <a:r>
              <a:rPr lang="en-US" sz="2800" dirty="0">
                <a:effectLst>
                  <a:outerShdw blurRad="38100" dist="38100" dir="2700000" algn="tl">
                    <a:srgbClr val="000000">
                      <a:alpha val="43137"/>
                    </a:srgbClr>
                  </a:outerShdw>
                </a:effectLst>
              </a:rPr>
              <a:t>but by my name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did not make myself known to </a:t>
            </a:r>
            <a:r>
              <a:rPr lang="en-US" sz="2800" dirty="0" smtClean="0">
                <a:effectLst>
                  <a:outerShdw blurRad="38100" dist="38100" dir="2700000" algn="tl">
                    <a:srgbClr val="000000">
                      <a:alpha val="43137"/>
                    </a:srgbClr>
                  </a:outerShdw>
                </a:effectLst>
              </a:rPr>
              <a:t>them.’”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Ex 6:2-3 (1984 NIV)</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A greater revelation of the same thing</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5" name="Straight Connector 4"/>
          <p:cNvCxnSpPr/>
          <p:nvPr/>
        </p:nvCxnSpPr>
        <p:spPr>
          <a:xfrm>
            <a:off x="1905000" y="2057400"/>
            <a:ext cx="495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2514600"/>
            <a:ext cx="571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971800"/>
            <a:ext cx="407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6200" y="25908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77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par>
                                <p:cTn id="13" presetID="22" presetClass="entr" presetSubtype="8"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50"/>
                                        <p:tgtEl>
                                          <p:spTgt spid="13"/>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5221"/>
            <a:ext cx="8458200" cy="5576579"/>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God also said to Moses, “I am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cap="small"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I appeared to Abraham, to Isaac and to Jacob as God </a:t>
            </a:r>
            <a:r>
              <a:rPr lang="en-US" sz="2800" dirty="0" smtClean="0">
                <a:effectLst>
                  <a:outerShdw blurRad="38100" dist="38100" dir="2700000" algn="tl">
                    <a:srgbClr val="000000">
                      <a:alpha val="43137"/>
                    </a:srgbClr>
                  </a:outerShdw>
                </a:effectLst>
              </a:rPr>
              <a:t>Almighty, </a:t>
            </a:r>
            <a:r>
              <a:rPr lang="en-US" sz="2800" dirty="0">
                <a:effectLst>
                  <a:outerShdw blurRad="38100" dist="38100" dir="2700000" algn="tl">
                    <a:srgbClr val="000000">
                      <a:alpha val="43137"/>
                    </a:srgbClr>
                  </a:outerShdw>
                </a:effectLst>
              </a:rPr>
              <a:t>but by my name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did not make myself known to them.</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Ex 6:2-3 (1984 NIV)</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“After this, the word of the </a:t>
            </a:r>
            <a:r>
              <a:rPr lang="en-US" sz="2800" cap="small" dirty="0" smtClean="0">
                <a:effectLst>
                  <a:outerShdw blurRad="38100" dist="38100" dir="2700000" algn="tl">
                    <a:srgbClr val="000000">
                      <a:alpha val="43137"/>
                    </a:srgbClr>
                  </a:outerShdw>
                </a:effectLst>
              </a:rPr>
              <a:t>Lord</a:t>
            </a:r>
            <a:r>
              <a:rPr lang="en-US" sz="2800" dirty="0" smtClean="0">
                <a:effectLst>
                  <a:outerShdw blurRad="38100" dist="38100" dir="2700000" algn="tl">
                    <a:srgbClr val="000000">
                      <a:alpha val="43137"/>
                    </a:srgbClr>
                  </a:outerShdw>
                </a:effectLst>
              </a:rPr>
              <a:t> </a:t>
            </a:r>
            <a:r>
              <a:rPr lang="en-US" sz="2800" cap="small" dirty="0" smtClean="0">
                <a:effectLst>
                  <a:outerShdw blurRad="38100" dist="38100" dir="2700000" algn="tl">
                    <a:srgbClr val="000000">
                      <a:alpha val="43137"/>
                    </a:srgbClr>
                  </a:outerShdw>
                </a:effectLst>
              </a:rPr>
              <a:t>[Yahweh] </a:t>
            </a:r>
            <a:r>
              <a:rPr lang="en-US" sz="2800" dirty="0" smtClean="0">
                <a:effectLst>
                  <a:outerShdw blurRad="38100" dist="38100" dir="2700000" algn="tl">
                    <a:srgbClr val="000000">
                      <a:alpha val="43137"/>
                    </a:srgbClr>
                  </a:outerShdw>
                </a:effectLst>
              </a:rPr>
              <a:t>came to Abram in a vision: ‘Do not be afraid, Abram. I am your shield, your very great reward.’ </a:t>
            </a:r>
            <a:r>
              <a:rPr lang="en-US" sz="2800" baseline="30000" dirty="0" smtClean="0">
                <a:effectLst>
                  <a:outerShdw blurRad="38100" dist="38100" dir="2700000" algn="tl">
                    <a:srgbClr val="000000">
                      <a:alpha val="43137"/>
                    </a:srgbClr>
                  </a:outerShdw>
                </a:effectLst>
              </a:rPr>
              <a:t>2 </a:t>
            </a:r>
            <a:r>
              <a:rPr lang="en-US" sz="2800" dirty="0" smtClean="0">
                <a:effectLst>
                  <a:outerShdw blurRad="38100" dist="38100" dir="2700000" algn="tl">
                    <a:srgbClr val="000000">
                      <a:alpha val="43137"/>
                    </a:srgbClr>
                  </a:outerShdw>
                </a:effectLst>
              </a:rPr>
              <a:t>But Abram said, ‘Sovereign </a:t>
            </a:r>
            <a:r>
              <a:rPr lang="en-US" sz="2800" cap="small" dirty="0" smtClean="0">
                <a:effectLst>
                  <a:outerShdw blurRad="38100" dist="38100" dir="2700000" algn="tl">
                    <a:srgbClr val="000000">
                      <a:alpha val="43137"/>
                    </a:srgbClr>
                  </a:outerShdw>
                </a:effectLst>
              </a:rPr>
              <a:t>Lord [Yahweh]</a:t>
            </a:r>
            <a:r>
              <a:rPr lang="en-US" sz="2800" dirty="0" smtClean="0">
                <a:effectLst>
                  <a:outerShdw blurRad="38100" dist="38100" dir="2700000" algn="tl">
                    <a:srgbClr val="000000">
                      <a:alpha val="43137"/>
                    </a:srgbClr>
                  </a:outerShdw>
                </a:effectLst>
              </a:rPr>
              <a:t>, what can you give me since I remain childless….’ </a:t>
            </a: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He also said to him, “I am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who brought you </a:t>
            </a:r>
            <a:r>
              <a:rPr lang="en-US" sz="2800" dirty="0" smtClean="0">
                <a:effectLst>
                  <a:outerShdw blurRad="38100" dist="38100" dir="2700000" algn="tl">
                    <a:srgbClr val="000000">
                      <a:alpha val="43137"/>
                    </a:srgbClr>
                  </a:outerShdw>
                </a:effectLst>
              </a:rPr>
              <a:t>out </a:t>
            </a:r>
            <a:r>
              <a:rPr lang="en-US" sz="2800" dirty="0">
                <a:effectLst>
                  <a:outerShdw blurRad="38100" dist="38100" dir="2700000" algn="tl">
                    <a:srgbClr val="000000">
                      <a:alpha val="43137"/>
                    </a:srgbClr>
                  </a:outerShdw>
                </a:effectLst>
              </a:rPr>
              <a:t>of </a:t>
            </a:r>
            <a:r>
              <a:rPr lang="en-US" sz="2800" dirty="0" smtClean="0">
                <a:effectLst>
                  <a:outerShdw blurRad="38100" dist="38100" dir="2700000" algn="tl">
                    <a:srgbClr val="000000">
                      <a:alpha val="43137"/>
                    </a:srgbClr>
                  </a:outerShdw>
                </a:effectLst>
              </a:rPr>
              <a:t>Ur… to </a:t>
            </a:r>
            <a:r>
              <a:rPr lang="en-US" sz="2800" dirty="0">
                <a:effectLst>
                  <a:outerShdw blurRad="38100" dist="38100" dir="2700000" algn="tl">
                    <a:srgbClr val="000000">
                      <a:alpha val="43137"/>
                    </a:srgbClr>
                  </a:outerShdw>
                </a:effectLst>
              </a:rPr>
              <a:t>give you this </a:t>
            </a:r>
            <a:r>
              <a:rPr lang="en-US" sz="2800" dirty="0" smtClean="0">
                <a:effectLst>
                  <a:outerShdw blurRad="38100" dist="38100" dir="2700000" algn="tl">
                    <a:srgbClr val="000000">
                      <a:alpha val="43137"/>
                    </a:srgbClr>
                  </a:outerShdw>
                </a:effectLst>
              </a:rPr>
              <a:t>land…’ </a:t>
            </a:r>
            <a:r>
              <a:rPr lang="en-US" sz="2800" baseline="30000" dirty="0" smtClean="0">
                <a:effectLst>
                  <a:outerShdw blurRad="38100" dist="38100" dir="2700000" algn="tl">
                    <a:srgbClr val="000000">
                      <a:alpha val="43137"/>
                    </a:srgbClr>
                  </a:outerShdw>
                </a:effectLst>
              </a:rPr>
              <a:t>8 </a:t>
            </a:r>
            <a:r>
              <a:rPr lang="en-US" sz="2800" dirty="0" smtClean="0">
                <a:effectLst>
                  <a:outerShdw blurRad="38100" dist="38100" dir="2700000" algn="tl">
                    <a:srgbClr val="000000">
                      <a:alpha val="43137"/>
                    </a:srgbClr>
                  </a:outerShdw>
                </a:effectLst>
              </a:rPr>
              <a:t>Abram </a:t>
            </a:r>
            <a:r>
              <a:rPr lang="en-US" sz="2800" dirty="0">
                <a:effectLst>
                  <a:outerShdw blurRad="38100" dist="38100" dir="2700000" algn="tl">
                    <a:srgbClr val="000000">
                      <a:alpha val="43137"/>
                    </a:srgbClr>
                  </a:outerShdw>
                </a:effectLst>
              </a:rPr>
              <a:t>said, </a:t>
            </a:r>
            <a:r>
              <a:rPr lang="en-US" sz="2800" dirty="0" smtClean="0">
                <a:effectLst>
                  <a:outerShdw blurRad="38100" dist="38100" dir="2700000" algn="tl">
                    <a:srgbClr val="000000">
                      <a:alpha val="43137"/>
                    </a:srgbClr>
                  </a:outerShdw>
                </a:effectLst>
              </a:rPr>
              <a:t>‘Sovereign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how can I know that I will gain possession of it</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15:1-8 </a:t>
            </a:r>
            <a:endParaRPr lang="en-US" sz="2800" dirty="0" smtClean="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A greater revelation of the same thing</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905000" y="2057400"/>
            <a:ext cx="495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14600" y="2514600"/>
            <a:ext cx="571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971800"/>
            <a:ext cx="407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953000"/>
            <a:ext cx="2057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3657600"/>
            <a:ext cx="670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86300" y="4495800"/>
            <a:ext cx="3429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53340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48600" y="27432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57912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6172200"/>
            <a:ext cx="541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284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5221"/>
            <a:ext cx="8458200" cy="5576579"/>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God also said to Moses, “I am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cap="small"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I appeared to Abraham, to Isaac and to Jacob as God </a:t>
            </a:r>
            <a:r>
              <a:rPr lang="en-US" sz="2800" dirty="0" smtClean="0">
                <a:effectLst>
                  <a:outerShdw blurRad="38100" dist="38100" dir="2700000" algn="tl">
                    <a:srgbClr val="000000">
                      <a:alpha val="43137"/>
                    </a:srgbClr>
                  </a:outerShdw>
                </a:effectLst>
              </a:rPr>
              <a:t>Almighty, </a:t>
            </a:r>
            <a:r>
              <a:rPr lang="en-US" sz="2800" dirty="0">
                <a:effectLst>
                  <a:outerShdw blurRad="38100" dist="38100" dir="2700000" algn="tl">
                    <a:srgbClr val="000000">
                      <a:alpha val="43137"/>
                    </a:srgbClr>
                  </a:outerShdw>
                </a:effectLst>
              </a:rPr>
              <a:t>but by my name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did not make myself known to them.</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Ex 6:2-3 (1984 NIV)</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Where </a:t>
            </a:r>
            <a:r>
              <a:rPr lang="en-US" sz="2800" dirty="0">
                <a:effectLst>
                  <a:outerShdw blurRad="38100" dist="38100" dir="2700000" algn="tl">
                    <a:srgbClr val="000000">
                      <a:alpha val="43137"/>
                    </a:srgbClr>
                  </a:outerShdw>
                </a:effectLst>
              </a:rPr>
              <a:t>he had first built an altar. There Abram called on the name of </a:t>
            </a:r>
            <a:r>
              <a:rPr lang="en-US" sz="2800" dirty="0" smtClean="0">
                <a:effectLst>
                  <a:outerShdw blurRad="38100" dist="38100" dir="2700000" algn="tl">
                    <a:srgbClr val="000000">
                      <a:alpha val="43137"/>
                    </a:srgbClr>
                  </a:outerShdw>
                </a:effectLst>
              </a:rPr>
              <a:t>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a:t>
            </a:r>
            <a:r>
              <a:rPr lang="en-US" sz="2800" cap="small" dirty="0" smtClean="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13:4 </a:t>
            </a:r>
            <a:endParaRPr lang="en-US" sz="1000" dirty="0" smtClean="0">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A greater revelation of the same thing</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0" name="Straight Connector 9"/>
          <p:cNvCxnSpPr/>
          <p:nvPr/>
        </p:nvCxnSpPr>
        <p:spPr>
          <a:xfrm>
            <a:off x="1905000" y="2057400"/>
            <a:ext cx="495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4600" y="2514600"/>
            <a:ext cx="571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2971800"/>
            <a:ext cx="407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4114800"/>
            <a:ext cx="449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3657600"/>
            <a:ext cx="243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28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5221"/>
            <a:ext cx="8458200" cy="5576579"/>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God also said to Moses, “I am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cap="small"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I appeared to Abraham, to Isaac and to Jacob as God </a:t>
            </a:r>
            <a:r>
              <a:rPr lang="en-US" sz="2800" dirty="0" smtClean="0">
                <a:effectLst>
                  <a:outerShdw blurRad="38100" dist="38100" dir="2700000" algn="tl">
                    <a:srgbClr val="000000">
                      <a:alpha val="43137"/>
                    </a:srgbClr>
                  </a:outerShdw>
                </a:effectLst>
              </a:rPr>
              <a:t>Almighty, </a:t>
            </a:r>
            <a:r>
              <a:rPr lang="en-US" sz="2800" dirty="0">
                <a:effectLst>
                  <a:outerShdw blurRad="38100" dist="38100" dir="2700000" algn="tl">
                    <a:srgbClr val="000000">
                      <a:alpha val="43137"/>
                    </a:srgbClr>
                  </a:outerShdw>
                </a:effectLst>
              </a:rPr>
              <a:t>but by my name 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did not make myself known to them.</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Ex 6:2-3 (1984 NIV)</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Where </a:t>
            </a:r>
            <a:r>
              <a:rPr lang="en-US" sz="2800" dirty="0">
                <a:effectLst>
                  <a:outerShdw blurRad="38100" dist="38100" dir="2700000" algn="tl">
                    <a:srgbClr val="000000">
                      <a:alpha val="43137"/>
                    </a:srgbClr>
                  </a:outerShdw>
                </a:effectLst>
              </a:rPr>
              <a:t>he had first built an altar. There Abram called on the name of </a:t>
            </a:r>
            <a:r>
              <a:rPr lang="en-US" sz="2800" dirty="0" smtClean="0">
                <a:effectLst>
                  <a:outerShdw blurRad="38100" dist="38100" dir="2700000" algn="tl">
                    <a:srgbClr val="000000">
                      <a:alpha val="43137"/>
                    </a:srgbClr>
                  </a:outerShdw>
                </a:effectLst>
              </a:rPr>
              <a:t>the </a:t>
            </a:r>
            <a:r>
              <a:rPr lang="en-US" sz="2800" cap="small" dirty="0" smtClean="0">
                <a:effectLst>
                  <a:outerShdw blurRad="38100" dist="38100" dir="2700000" algn="tl">
                    <a:srgbClr val="000000">
                      <a:alpha val="43137"/>
                    </a:srgbClr>
                  </a:outerShdw>
                </a:effectLst>
              </a:rPr>
              <a:t>Lord </a:t>
            </a:r>
            <a:r>
              <a:rPr lang="en-US" sz="2800" cap="small" dirty="0">
                <a:effectLst>
                  <a:outerShdw blurRad="38100" dist="38100" dir="2700000" algn="tl">
                    <a:srgbClr val="000000">
                      <a:alpha val="43137"/>
                    </a:srgbClr>
                  </a:outerShdw>
                </a:effectLst>
              </a:rPr>
              <a:t>[</a:t>
            </a:r>
            <a:r>
              <a:rPr lang="en-US" sz="2800" cap="small" dirty="0" smtClean="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13:4 </a:t>
            </a:r>
            <a:endParaRPr lang="en-US" sz="1000" dirty="0" smtClean="0">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indent="0">
              <a:buNone/>
            </a:pPr>
            <a:r>
              <a:rPr lang="en-US" sz="2800" dirty="0">
                <a:effectLst>
                  <a:outerShdw blurRad="38100" dist="38100" dir="2700000" algn="tl">
                    <a:srgbClr val="000000">
                      <a:alpha val="43137"/>
                    </a:srgbClr>
                  </a:outerShdw>
                </a:effectLst>
              </a:rPr>
              <a:t>“Abraham planted a tamarisk tree in Beersheba, and there he called on the name of the </a:t>
            </a:r>
            <a:r>
              <a:rPr lang="en-US" sz="2800" cap="small" dirty="0">
                <a:effectLst>
                  <a:outerShdw blurRad="38100" dist="38100" dir="2700000" algn="tl">
                    <a:srgbClr val="000000">
                      <a:alpha val="43137"/>
                    </a:srgbClr>
                  </a:outerShdw>
                </a:effectLst>
              </a:rPr>
              <a:t>Lord [</a:t>
            </a:r>
            <a:r>
              <a:rPr lang="en-US" sz="2800" cap="small" dirty="0" smtClean="0">
                <a:effectLst>
                  <a:outerShdw blurRad="38100" dist="38100" dir="2700000" algn="tl">
                    <a:srgbClr val="000000">
                      <a:alpha val="43137"/>
                    </a:srgbClr>
                  </a:outerShdw>
                </a:effectLst>
              </a:rPr>
              <a:t>Yahweh]</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Eternal </a:t>
            </a:r>
            <a:r>
              <a:rPr lang="en-US" sz="2800" dirty="0" smtClean="0">
                <a:effectLst>
                  <a:outerShdw blurRad="38100" dist="38100" dir="2700000" algn="tl">
                    <a:srgbClr val="000000">
                      <a:alpha val="43137"/>
                    </a:srgbClr>
                  </a:outerShdw>
                </a:effectLst>
              </a:rPr>
              <a:t>God.”</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21:33		</a:t>
            </a:r>
          </a:p>
        </p:txBody>
      </p:sp>
      <p:sp>
        <p:nvSpPr>
          <p:cNvPr id="6"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700" b="1" dirty="0" smtClean="0">
                <a:ln>
                  <a:prstDash val="solid"/>
                </a:ln>
                <a:solidFill>
                  <a:srgbClr val="D3B6E8"/>
                </a:solidFill>
                <a:effectLst>
                  <a:outerShdw blurRad="88000" dist="50800" dir="5040000" algn="tl">
                    <a:schemeClr val="accent4">
                      <a:tint val="80000"/>
                      <a:satMod val="250000"/>
                      <a:alpha val="45000"/>
                    </a:schemeClr>
                  </a:outerShdw>
                </a:effectLst>
              </a:rPr>
              <a:t>A greater revelation of the same thing</a:t>
            </a:r>
            <a:endParaRPr lang="en-US" sz="37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0" name="Straight Connector 9"/>
          <p:cNvCxnSpPr/>
          <p:nvPr/>
        </p:nvCxnSpPr>
        <p:spPr>
          <a:xfrm>
            <a:off x="1905000" y="2057400"/>
            <a:ext cx="495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4600" y="2514600"/>
            <a:ext cx="571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2971800"/>
            <a:ext cx="407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4114800"/>
            <a:ext cx="449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3657600"/>
            <a:ext cx="243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47244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5181600"/>
            <a:ext cx="5867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12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Heb 8:7-9; Mt 21:33-39</a:t>
            </a:r>
          </a:p>
        </p:txBody>
      </p:sp>
      <p:sp>
        <p:nvSpPr>
          <p:cNvPr id="7" name="TextBox 6"/>
          <p:cNvSpPr txBox="1"/>
          <p:nvPr/>
        </p:nvSpPr>
        <p:spPr>
          <a:xfrm>
            <a:off x="2057400" y="23986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2. Like the </a:t>
            </a:r>
            <a:r>
              <a:rPr lang="en-US" sz="2800" dirty="0" smtClean="0">
                <a:solidFill>
                  <a:srgbClr val="FFFFFF"/>
                </a:solidFill>
                <a:latin typeface="Calibri" pitchFamily="34" charset="0"/>
              </a:rPr>
              <a:t>“new” </a:t>
            </a:r>
            <a:r>
              <a:rPr lang="en-US" sz="2800" dirty="0">
                <a:solidFill>
                  <a:srgbClr val="FFFFFF"/>
                </a:solidFill>
                <a:latin typeface="Calibri" pitchFamily="34" charset="0"/>
              </a:rPr>
              <a:t>commandment which wasn’t new – 1 Jn 2:7-8; 2 Jn </a:t>
            </a:r>
            <a:r>
              <a:rPr lang="en-US" sz="2800" dirty="0" smtClean="0">
                <a:solidFill>
                  <a:srgbClr val="FFFFFF"/>
                </a:solidFill>
                <a:latin typeface="Calibri" pitchFamily="34" charset="0"/>
              </a:rPr>
              <a:t>5-6</a:t>
            </a:r>
            <a:endParaRPr lang="en-US" sz="2800" dirty="0">
              <a:solidFill>
                <a:srgbClr val="FFFFFF"/>
              </a:solidFill>
              <a:latin typeface="Calibri" pitchFamily="34" charset="0"/>
            </a:endParaRPr>
          </a:p>
        </p:txBody>
      </p:sp>
      <p:sp>
        <p:nvSpPr>
          <p:cNvPr id="8" name="TextBox 7"/>
          <p:cNvSpPr txBox="1"/>
          <p:nvPr/>
        </p:nvSpPr>
        <p:spPr>
          <a:xfrm>
            <a:off x="2057400" y="4253805"/>
            <a:ext cx="6324600" cy="1384995"/>
          </a:xfrm>
          <a:prstGeom prst="rect">
            <a:avLst/>
          </a:prstGeom>
          <a:noFill/>
        </p:spPr>
        <p:txBody>
          <a:bodyPr wrap="square" rtlCol="0">
            <a:spAutoFit/>
          </a:bodyPr>
          <a:lstStyle/>
          <a:p>
            <a:pPr marL="398463" indent="-398463"/>
            <a:r>
              <a:rPr lang="en-US" sz="2800" dirty="0">
                <a:solidFill>
                  <a:srgbClr val="FFFFFF"/>
                </a:solidFill>
                <a:latin typeface="Calibri" pitchFamily="34" charset="0"/>
              </a:rPr>
              <a:t>4</a:t>
            </a:r>
            <a:r>
              <a:rPr lang="en-US" sz="2800" dirty="0" smtClean="0">
                <a:solidFill>
                  <a:srgbClr val="FFFFFF"/>
                </a:solidFill>
                <a:latin typeface="Calibri" pitchFamily="34" charset="0"/>
              </a:rPr>
              <a:t>. </a:t>
            </a:r>
            <a:r>
              <a:rPr lang="en-US" sz="2800" dirty="0">
                <a:solidFill>
                  <a:srgbClr val="FFFFFF"/>
                </a:solidFill>
                <a:latin typeface="Calibri" pitchFamily="34" charset="0"/>
              </a:rPr>
              <a:t>Ceremonies changed</a:t>
            </a:r>
          </a:p>
          <a:p>
            <a:pPr marL="398463">
              <a:buFont typeface="Arial" pitchFamily="34" charset="0"/>
              <a:buChar char="•"/>
            </a:pPr>
            <a:r>
              <a:rPr lang="en-US" sz="2800" dirty="0">
                <a:solidFill>
                  <a:srgbClr val="FFFFFF"/>
                </a:solidFill>
                <a:latin typeface="Calibri" pitchFamily="34" charset="0"/>
              </a:rPr>
              <a:t> Circumcision 	     Baptism</a:t>
            </a:r>
          </a:p>
          <a:p>
            <a:pPr marL="398463">
              <a:buFont typeface="Arial" pitchFamily="34" charset="0"/>
              <a:buChar char="•"/>
            </a:pPr>
            <a:r>
              <a:rPr lang="en-US" sz="2800" dirty="0">
                <a:solidFill>
                  <a:srgbClr val="FFFFFF"/>
                </a:solidFill>
                <a:latin typeface="Calibri" pitchFamily="34" charset="0"/>
              </a:rPr>
              <a:t> Animal sacrifices       </a:t>
            </a:r>
            <a:r>
              <a:rPr lang="en-US" sz="2800" dirty="0" smtClean="0">
                <a:solidFill>
                  <a:srgbClr val="FFFFFF"/>
                </a:solidFill>
                <a:latin typeface="Calibri" pitchFamily="34" charset="0"/>
              </a:rPr>
              <a:t> Lord’s </a:t>
            </a:r>
            <a:r>
              <a:rPr lang="en-US" sz="2800" dirty="0">
                <a:solidFill>
                  <a:srgbClr val="FFFFFF"/>
                </a:solidFill>
                <a:latin typeface="Calibri" pitchFamily="34" charset="0"/>
              </a:rPr>
              <a:t>Supper</a:t>
            </a:r>
          </a:p>
        </p:txBody>
      </p:sp>
      <p:cxnSp>
        <p:nvCxnSpPr>
          <p:cNvPr id="10" name="Straight Arrow Connector 9"/>
          <p:cNvCxnSpPr/>
          <p:nvPr/>
        </p:nvCxnSpPr>
        <p:spPr>
          <a:xfrm>
            <a:off x="4800600" y="4953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0" y="5410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7400" y="33130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3</a:t>
            </a:r>
            <a:r>
              <a:rPr lang="en-US" sz="2800" dirty="0" smtClean="0">
                <a:solidFill>
                  <a:srgbClr val="FFFFFF"/>
                </a:solidFill>
                <a:latin typeface="Calibri" pitchFamily="34" charset="0"/>
              </a:rPr>
              <a:t>. A greater revelation of the same thing– Ex 6:2-3; Gen 15:1-8</a:t>
            </a:r>
            <a:endParaRPr lang="en-US" sz="2800" dirty="0">
              <a:solidFill>
                <a:srgbClr val="FFFFFF"/>
              </a:solidFill>
              <a:latin typeface="Calibri" pitchFamily="34" charset="0"/>
            </a:endParaRPr>
          </a:p>
        </p:txBody>
      </p:sp>
    </p:spTree>
    <p:extLst>
      <p:ext uri="{BB962C8B-B14F-4D97-AF65-F5344CB8AC3E}">
        <p14:creationId xmlns:p14="http://schemas.microsoft.com/office/powerpoint/2010/main" val="419678946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5" name="Title 1"/>
          <p:cNvSpPr txBox="1">
            <a:spLocks/>
          </p:cNvSpPr>
          <p:nvPr/>
        </p:nvSpPr>
        <p:spPr bwMode="auto">
          <a:xfrm>
            <a:off x="1828800" y="381000"/>
            <a:ext cx="6781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defRPr/>
            </a:pPr>
            <a:r>
              <a:rPr lang="en-US" sz="4400" b="1" kern="0" dirty="0">
                <a:ln w="50800"/>
                <a:solidFill>
                  <a:srgbClr val="FFFFFF"/>
                </a:solidFill>
                <a:effectLst>
                  <a:outerShdw blurRad="38100" dist="38100" dir="2700000" algn="tl">
                    <a:srgbClr val="000000">
                      <a:alpha val="43137"/>
                    </a:srgbClr>
                  </a:outerShdw>
                </a:effectLst>
                <a:latin typeface="Calibri" pitchFamily="34" charset="0"/>
              </a:rPr>
              <a:t>How the Covenants Differed</a:t>
            </a:r>
            <a:endParaRPr lang="en-US" sz="4400" b="1" kern="0" dirty="0">
              <a:ln w="5080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2057400" y="1524000"/>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1. God anticipated a different response – Heb 8:7-9; Mt 21:33-39</a:t>
            </a:r>
          </a:p>
        </p:txBody>
      </p:sp>
      <p:sp>
        <p:nvSpPr>
          <p:cNvPr id="7" name="TextBox 6"/>
          <p:cNvSpPr txBox="1"/>
          <p:nvPr/>
        </p:nvSpPr>
        <p:spPr>
          <a:xfrm>
            <a:off x="2057400" y="23986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2. Like the </a:t>
            </a:r>
            <a:r>
              <a:rPr lang="en-US" sz="2800" dirty="0" smtClean="0">
                <a:solidFill>
                  <a:srgbClr val="FFFFFF"/>
                </a:solidFill>
                <a:latin typeface="Calibri" pitchFamily="34" charset="0"/>
              </a:rPr>
              <a:t>“new” </a:t>
            </a:r>
            <a:r>
              <a:rPr lang="en-US" sz="2800" dirty="0">
                <a:solidFill>
                  <a:srgbClr val="FFFFFF"/>
                </a:solidFill>
                <a:latin typeface="Calibri" pitchFamily="34" charset="0"/>
              </a:rPr>
              <a:t>commandment which wasn’t new – 1 Jn 2:7-8; 2 Jn </a:t>
            </a:r>
            <a:r>
              <a:rPr lang="en-US" sz="2800" dirty="0" smtClean="0">
                <a:solidFill>
                  <a:srgbClr val="FFFFFF"/>
                </a:solidFill>
                <a:latin typeface="Calibri" pitchFamily="34" charset="0"/>
              </a:rPr>
              <a:t>5-6</a:t>
            </a:r>
            <a:endParaRPr lang="en-US" sz="2800" dirty="0">
              <a:solidFill>
                <a:srgbClr val="FFFFFF"/>
              </a:solidFill>
              <a:latin typeface="Calibri" pitchFamily="34" charset="0"/>
            </a:endParaRPr>
          </a:p>
        </p:txBody>
      </p:sp>
      <p:sp>
        <p:nvSpPr>
          <p:cNvPr id="8" name="TextBox 7"/>
          <p:cNvSpPr txBox="1"/>
          <p:nvPr/>
        </p:nvSpPr>
        <p:spPr>
          <a:xfrm>
            <a:off x="2057400" y="4253805"/>
            <a:ext cx="6324600" cy="1384995"/>
          </a:xfrm>
          <a:prstGeom prst="rect">
            <a:avLst/>
          </a:prstGeom>
          <a:noFill/>
        </p:spPr>
        <p:txBody>
          <a:bodyPr wrap="square" rtlCol="0">
            <a:spAutoFit/>
          </a:bodyPr>
          <a:lstStyle/>
          <a:p>
            <a:pPr marL="398463" indent="-398463"/>
            <a:r>
              <a:rPr lang="en-US" sz="2800" dirty="0">
                <a:solidFill>
                  <a:srgbClr val="FFFFFF"/>
                </a:solidFill>
                <a:latin typeface="Calibri" pitchFamily="34" charset="0"/>
              </a:rPr>
              <a:t>4</a:t>
            </a:r>
            <a:r>
              <a:rPr lang="en-US" sz="2800" dirty="0" smtClean="0">
                <a:solidFill>
                  <a:srgbClr val="FFFFFF"/>
                </a:solidFill>
                <a:latin typeface="Calibri" pitchFamily="34" charset="0"/>
              </a:rPr>
              <a:t>. </a:t>
            </a:r>
            <a:r>
              <a:rPr lang="en-US" sz="2800" dirty="0">
                <a:solidFill>
                  <a:srgbClr val="FFFFFF"/>
                </a:solidFill>
                <a:latin typeface="Calibri" pitchFamily="34" charset="0"/>
              </a:rPr>
              <a:t>Ceremonies changed</a:t>
            </a:r>
          </a:p>
          <a:p>
            <a:pPr marL="398463">
              <a:buFont typeface="Arial" pitchFamily="34" charset="0"/>
              <a:buChar char="•"/>
            </a:pPr>
            <a:r>
              <a:rPr lang="en-US" sz="2800" dirty="0">
                <a:solidFill>
                  <a:srgbClr val="FFFFFF"/>
                </a:solidFill>
                <a:latin typeface="Calibri" pitchFamily="34" charset="0"/>
              </a:rPr>
              <a:t> Circumcision 	     Baptism</a:t>
            </a:r>
          </a:p>
          <a:p>
            <a:pPr marL="398463">
              <a:buFont typeface="Arial" pitchFamily="34" charset="0"/>
              <a:buChar char="•"/>
            </a:pPr>
            <a:r>
              <a:rPr lang="en-US" sz="2800" dirty="0">
                <a:solidFill>
                  <a:srgbClr val="FFFFFF"/>
                </a:solidFill>
                <a:latin typeface="Calibri" pitchFamily="34" charset="0"/>
              </a:rPr>
              <a:t> Animal sacrifices       </a:t>
            </a:r>
            <a:r>
              <a:rPr lang="en-US" sz="2800" dirty="0" smtClean="0">
                <a:solidFill>
                  <a:srgbClr val="FFFFFF"/>
                </a:solidFill>
                <a:latin typeface="Calibri" pitchFamily="34" charset="0"/>
              </a:rPr>
              <a:t> Lord’s </a:t>
            </a:r>
            <a:r>
              <a:rPr lang="en-US" sz="2800" dirty="0">
                <a:solidFill>
                  <a:srgbClr val="FFFFFF"/>
                </a:solidFill>
                <a:latin typeface="Calibri" pitchFamily="34" charset="0"/>
              </a:rPr>
              <a:t>Supper</a:t>
            </a:r>
          </a:p>
        </p:txBody>
      </p:sp>
      <p:cxnSp>
        <p:nvCxnSpPr>
          <p:cNvPr id="10" name="Straight Arrow Connector 9"/>
          <p:cNvCxnSpPr/>
          <p:nvPr/>
        </p:nvCxnSpPr>
        <p:spPr>
          <a:xfrm>
            <a:off x="4800600" y="4953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0" y="5410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7400" y="3313093"/>
            <a:ext cx="6324600" cy="954107"/>
          </a:xfrm>
          <a:prstGeom prst="rect">
            <a:avLst/>
          </a:prstGeom>
          <a:noFill/>
        </p:spPr>
        <p:txBody>
          <a:bodyPr wrap="square" rtlCol="0">
            <a:spAutoFit/>
          </a:bodyPr>
          <a:lstStyle/>
          <a:p>
            <a:pPr marL="398463" indent="-398463"/>
            <a:r>
              <a:rPr lang="en-US" sz="2800" dirty="0">
                <a:solidFill>
                  <a:srgbClr val="FFFFFF"/>
                </a:solidFill>
                <a:latin typeface="Calibri" pitchFamily="34" charset="0"/>
              </a:rPr>
              <a:t>3</a:t>
            </a:r>
            <a:r>
              <a:rPr lang="en-US" sz="2800" dirty="0" smtClean="0">
                <a:solidFill>
                  <a:srgbClr val="FFFFFF"/>
                </a:solidFill>
                <a:latin typeface="Calibri" pitchFamily="34" charset="0"/>
              </a:rPr>
              <a:t>. A greater revelation of the same thing– Ex 6:2-3; Gen 15:1-8</a:t>
            </a:r>
            <a:endParaRPr lang="en-US" sz="2800" dirty="0">
              <a:solidFill>
                <a:srgbClr val="FFFFFF"/>
              </a:solidFill>
              <a:latin typeface="Calibri" pitchFamily="34" charset="0"/>
            </a:endParaRPr>
          </a:p>
        </p:txBody>
      </p:sp>
      <p:sp>
        <p:nvSpPr>
          <p:cNvPr id="11" name="TextBox 10"/>
          <p:cNvSpPr txBox="1"/>
          <p:nvPr/>
        </p:nvSpPr>
        <p:spPr>
          <a:xfrm>
            <a:off x="2057400" y="5572780"/>
            <a:ext cx="6324600" cy="523220"/>
          </a:xfrm>
          <a:prstGeom prst="rect">
            <a:avLst/>
          </a:prstGeom>
          <a:noFill/>
        </p:spPr>
        <p:txBody>
          <a:bodyPr wrap="square" rtlCol="0">
            <a:spAutoFit/>
          </a:bodyPr>
          <a:lstStyle/>
          <a:p>
            <a:pPr marL="398463" indent="-398463"/>
            <a:r>
              <a:rPr lang="en-US" sz="2800" dirty="0">
                <a:solidFill>
                  <a:srgbClr val="FFFFFF"/>
                </a:solidFill>
                <a:latin typeface="Calibri" pitchFamily="34" charset="0"/>
              </a:rPr>
              <a:t>5</a:t>
            </a:r>
            <a:r>
              <a:rPr lang="en-US" sz="2800" dirty="0" smtClean="0">
                <a:solidFill>
                  <a:srgbClr val="FFFFFF"/>
                </a:solidFill>
                <a:latin typeface="Calibri" pitchFamily="34" charset="0"/>
              </a:rPr>
              <a:t>. </a:t>
            </a:r>
            <a:r>
              <a:rPr lang="en-US" sz="2800" dirty="0">
                <a:solidFill>
                  <a:srgbClr val="FFFFFF"/>
                </a:solidFill>
                <a:latin typeface="Calibri" pitchFamily="34" charset="0"/>
              </a:rPr>
              <a:t>Jesus came in the middle</a:t>
            </a:r>
          </a:p>
        </p:txBody>
      </p:sp>
    </p:spTree>
    <p:extLst>
      <p:ext uri="{BB962C8B-B14F-4D97-AF65-F5344CB8AC3E}">
        <p14:creationId xmlns:p14="http://schemas.microsoft.com/office/powerpoint/2010/main" val="239458268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x_dna-art.jpg"/>
          <p:cNvPicPr>
            <a:picLocks noChangeAspect="1"/>
          </p:cNvPicPr>
          <p:nvPr/>
        </p:nvPicPr>
        <p:blipFill>
          <a:blip r:embed="rId3" cstate="print"/>
          <a:stretch>
            <a:fillRect/>
          </a:stretch>
        </p:blipFill>
        <p:spPr>
          <a:xfrm>
            <a:off x="0" y="0"/>
            <a:ext cx="1547664" cy="6858001"/>
          </a:xfrm>
          <a:prstGeom prst="rect">
            <a:avLst/>
          </a:prstGeom>
        </p:spPr>
      </p:pic>
      <p:sp>
        <p:nvSpPr>
          <p:cNvPr id="6" name="TextBox 5"/>
          <p:cNvSpPr txBox="1"/>
          <p:nvPr/>
        </p:nvSpPr>
        <p:spPr>
          <a:xfrm>
            <a:off x="1981200" y="1600200"/>
            <a:ext cx="6629400" cy="4832092"/>
          </a:xfrm>
          <a:prstGeom prst="rect">
            <a:avLst/>
          </a:prstGeom>
          <a:noFill/>
        </p:spPr>
        <p:txBody>
          <a:bodyPr wrap="square" rtlCol="0">
            <a:spAutoFit/>
          </a:bodyPr>
          <a:lstStyle/>
          <a:p>
            <a:r>
              <a:rPr lang="en-US" sz="2800" dirty="0">
                <a:solidFill>
                  <a:srgbClr val="FFFFFF"/>
                </a:solidFill>
                <a:latin typeface="Calibri" pitchFamily="34" charset="0"/>
              </a:rPr>
              <a:t>“God is love is written upon every opening bud, upon every spire of springing grass.  The lovely birds making the air vocal with their happy songs, the delicately tinted flowers in their perfection perfuming the air, the lofty trees of the forest with their rich foliage of living green—all testify to the tender, fatherly care of God and to His desire to make His children happy.”       </a:t>
            </a:r>
            <a:r>
              <a:rPr lang="en-US" sz="2800" dirty="0">
                <a:ln w="18415" cmpd="sng">
                  <a:solidFill>
                    <a:srgbClr val="FFFFFF"/>
                  </a:solidFill>
                  <a:prstDash val="solid"/>
                </a:ln>
                <a:solidFill>
                  <a:srgbClr val="FFFFFF"/>
                </a:solidFill>
                <a:latin typeface="Calibri" pitchFamily="34" charset="0"/>
                <a:cs typeface="Calibri" pitchFamily="34" charset="0"/>
              </a:rPr>
              <a:t>SC 10</a:t>
            </a:r>
            <a:endParaRPr lang="en-US" sz="2800" b="1" dirty="0">
              <a:solidFill>
                <a:srgbClr val="FFFFFF"/>
              </a:solidFill>
              <a:latin typeface="Calibri" pitchFamily="34" charset="0"/>
              <a:cs typeface="Calibri" pitchFamily="34" charset="0"/>
            </a:endParaRPr>
          </a:p>
          <a:p>
            <a:endParaRPr lang="en-US" sz="2800" dirty="0">
              <a:solidFill>
                <a:srgbClr val="FFFFFF"/>
              </a:solidFill>
              <a:latin typeface="Calibri" pitchFamily="34" charset="0"/>
            </a:endParaRPr>
          </a:p>
          <a:p>
            <a:r>
              <a:rPr lang="en-US" sz="2800" b="1" dirty="0">
                <a:solidFill>
                  <a:srgbClr val="FFFFFF"/>
                </a:solidFill>
                <a:latin typeface="Calibri" pitchFamily="34" charset="0"/>
                <a:cs typeface="Calibri" pitchFamily="34" charset="0"/>
              </a:rPr>
              <a:t>    </a:t>
            </a:r>
          </a:p>
        </p:txBody>
      </p:sp>
      <p:sp>
        <p:nvSpPr>
          <p:cNvPr id="7" name="Title 1"/>
          <p:cNvSpPr>
            <a:spLocks noGrp="1"/>
          </p:cNvSpPr>
          <p:nvPr>
            <p:ph type="title"/>
          </p:nvPr>
        </p:nvSpPr>
        <p:spPr>
          <a:xfrm>
            <a:off x="9906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Jesus came in the middle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483369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481130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6" name="TextBox 5"/>
          <p:cNvSpPr txBox="1"/>
          <p:nvPr/>
        </p:nvSpPr>
        <p:spPr>
          <a:xfrm>
            <a:off x="3048000" y="1905000"/>
            <a:ext cx="2743200" cy="861774"/>
          </a:xfrm>
          <a:prstGeom prst="rect">
            <a:avLst/>
          </a:prstGeom>
          <a:noFill/>
        </p:spPr>
        <p:txBody>
          <a:bodyPr wrap="square" rtlCol="0">
            <a:spAutoFit/>
          </a:bodyPr>
          <a:lstStyle/>
          <a:p>
            <a:pPr algn="ctr"/>
            <a:r>
              <a:rPr lang="en-US" sz="25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“Obsolete… Outdated … Soon disappear</a:t>
            </a:r>
            <a:endParaRPr lang="en-US" b="1" dirty="0">
              <a:solidFill>
                <a:srgbClr val="FFFFFF"/>
              </a:solidFill>
            </a:endParaRPr>
          </a:p>
        </p:txBody>
      </p:sp>
      <p:sp>
        <p:nvSpPr>
          <p:cNvPr id="7" name="TextBox 6"/>
          <p:cNvSpPr txBox="1"/>
          <p:nvPr/>
        </p:nvSpPr>
        <p:spPr>
          <a:xfrm>
            <a:off x="6019800" y="1905000"/>
            <a:ext cx="2895600" cy="861774"/>
          </a:xfrm>
          <a:prstGeom prst="rect">
            <a:avLst/>
          </a:prstGeom>
          <a:noFill/>
        </p:spPr>
        <p:txBody>
          <a:bodyPr wrap="square" rtlCol="0">
            <a:spAutoFit/>
          </a:bodyPr>
          <a:lstStyle/>
          <a:p>
            <a:pPr algn="ctr"/>
            <a:r>
              <a:rPr lang="en-US" sz="25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“Not like covenant made with Israel”</a:t>
            </a:r>
            <a:endParaRPr lang="en-US" b="1" dirty="0">
              <a:solidFill>
                <a:srgbClr val="FFFFFF"/>
              </a:solidFill>
            </a:endParaRPr>
          </a:p>
        </p:txBody>
      </p:sp>
      <p:sp>
        <p:nvSpPr>
          <p:cNvPr id="8" name="TextBox 7"/>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726519312"/>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3807941"/>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indent="354013">
                        <a:buFont typeface="Arial" pitchFamily="34" charset="0"/>
                        <a:buChar char="•"/>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cap="none" spc="0" dirty="0" smtClean="0">
                          <a:ln w="18415" cmpd="sng">
                            <a:solidFill>
                              <a:srgbClr val="FFFFFF"/>
                            </a:solidFill>
                            <a:prstDash val="solid"/>
                          </a:ln>
                          <a:effectLst>
                            <a:glow rad="139700">
                              <a:schemeClr val="bg1">
                                <a:alpha val="40000"/>
                              </a:schemeClr>
                            </a:glow>
                          </a:effectLst>
                        </a:rPr>
                        <a:t>Galatians 1:6-9          One Gospel</a:t>
                      </a:r>
                    </a:p>
                    <a:p>
                      <a:pPr marL="354013" indent="354013">
                        <a:buFont typeface="Arial" pitchFamily="34" charset="0"/>
                        <a:buChar char="•"/>
                      </a:pPr>
                      <a:endParaRPr lang="en-US" sz="3200" cap="none" spc="0" dirty="0" smtClean="0">
                        <a:ln w="18415" cmpd="sng">
                          <a:solidFill>
                            <a:srgbClr val="FFFFFF"/>
                          </a:solidFill>
                          <a:prstDash val="solid"/>
                        </a:ln>
                        <a:effectLst>
                          <a:glow rad="139700">
                            <a:schemeClr val="bg1">
                              <a:alpha val="40000"/>
                            </a:schemeClr>
                          </a:glow>
                        </a:effectLst>
                      </a:endParaRPr>
                    </a:p>
                    <a:p>
                      <a:pPr marL="354013" indent="354013">
                        <a:buFont typeface="Arial" pitchFamily="34" charset="0"/>
                        <a:buChar char="•"/>
                        <a:tabLst>
                          <a:tab pos="4054475" algn="l"/>
                        </a:tabLst>
                      </a:pPr>
                      <a:r>
                        <a:rPr lang="en-US" sz="3200" cap="none" spc="0" dirty="0" smtClean="0">
                          <a:ln w="18415" cmpd="sng">
                            <a:solidFill>
                              <a:srgbClr val="FFFFFF"/>
                            </a:solidFill>
                            <a:prstDash val="solid"/>
                          </a:ln>
                          <a:effectLst>
                            <a:glow rad="139700">
                              <a:schemeClr val="bg1">
                                <a:alpha val="40000"/>
                              </a:schemeClr>
                            </a:glow>
                          </a:effectLst>
                        </a:rPr>
                        <a:t>Hebrews 4:2               Same Gospel in OT and NT</a:t>
                      </a:r>
                    </a:p>
                    <a:p>
                      <a:pPr marL="354013" indent="354013">
                        <a:buFont typeface="Arial" pitchFamily="34" charset="0"/>
                        <a:buChar char="•"/>
                      </a:pP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pPr marL="354013" indent="354013">
                        <a:buFont typeface="Arial" pitchFamily="34" charset="0"/>
                        <a:buChar char="•"/>
                      </a:pPr>
                      <a:r>
                        <a:rPr lang="en-US" sz="3200" b="0" cap="none" spc="0" dirty="0" smtClean="0">
                          <a:ln w="18415" cmpd="sng">
                            <a:solidFill>
                              <a:srgbClr val="FFFFFF"/>
                            </a:solidFill>
                            <a:prstDash val="solid"/>
                          </a:ln>
                          <a:solidFill>
                            <a:srgbClr val="FFFFFF"/>
                          </a:solidFill>
                          <a:effectLst>
                            <a:glow rad="139700">
                              <a:schemeClr val="bg1">
                                <a:alpha val="40000"/>
                              </a:schemeClr>
                            </a:glow>
                          </a:effectLst>
                        </a:rPr>
                        <a:t>Revelation 14:6         </a:t>
                      </a:r>
                      <a:r>
                        <a:rPr lang="en-US" sz="3200" b="0" cap="none" spc="0" baseline="0" dirty="0" smtClean="0">
                          <a:ln w="18415" cmpd="sng">
                            <a:solidFill>
                              <a:srgbClr val="FFFFFF"/>
                            </a:solidFill>
                            <a:prstDash val="solid"/>
                          </a:ln>
                          <a:solidFill>
                            <a:srgbClr val="FFFFFF"/>
                          </a:solidFill>
                          <a:effectLst>
                            <a:glow rad="139700">
                              <a:schemeClr val="bg1">
                                <a:alpha val="40000"/>
                              </a:schemeClr>
                            </a:glow>
                          </a:effectLst>
                        </a:rPr>
                        <a:t>Everlasting Gospel  to all</a:t>
                      </a: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endParaRPr lang="en-US" sz="1900" b="0" cap="none" spc="0" dirty="0">
                        <a:ln w="18415" cmpd="sng">
                          <a:solidFill>
                            <a:srgbClr val="FFFFFF"/>
                          </a:solidFill>
                          <a:prstDash val="solid"/>
                        </a:ln>
                        <a:solidFill>
                          <a:srgbClr val="FFFFFF"/>
                        </a:solidFill>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Tree>
    <p:extLst>
      <p:ext uri="{BB962C8B-B14F-4D97-AF65-F5344CB8AC3E}">
        <p14:creationId xmlns:p14="http://schemas.microsoft.com/office/powerpoint/2010/main" val="42472720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5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39">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TotalTime>
  <Words>5028</Words>
  <Application>Microsoft Office PowerPoint</Application>
  <PresentationFormat>On-screen Show (4:3)</PresentationFormat>
  <Paragraphs>830</Paragraphs>
  <Slides>77</Slides>
  <Notes>72</Notes>
  <HiddenSlides>6</HiddenSlides>
  <MMClips>0</MMClips>
  <ScaleCrop>false</ScaleCrop>
  <HeadingPairs>
    <vt:vector size="4" baseType="variant">
      <vt:variant>
        <vt:lpstr>Theme</vt:lpstr>
      </vt:variant>
      <vt:variant>
        <vt:i4>6</vt:i4>
      </vt:variant>
      <vt:variant>
        <vt:lpstr>Slide Titles</vt:lpstr>
      </vt:variant>
      <vt:variant>
        <vt:i4>77</vt:i4>
      </vt:variant>
    </vt:vector>
  </HeadingPairs>
  <TitlesOfParts>
    <vt:vector size="83" baseType="lpstr">
      <vt:lpstr>Theme34</vt:lpstr>
      <vt:lpstr>Theme152</vt:lpstr>
      <vt:lpstr>Theme67</vt:lpstr>
      <vt:lpstr>Default Design</vt:lpstr>
      <vt:lpstr>Theme39</vt:lpstr>
      <vt:lpstr>1_Theme34</vt:lpstr>
      <vt:lpstr>In Granite or Ingrained: </vt:lpstr>
      <vt:lpstr>PowerPoint Presentation</vt:lpstr>
      <vt:lpstr>God’s law/Covenant/Commandments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Covenant DNA at Sinai</vt:lpstr>
      <vt:lpstr>PowerPoint Presentation</vt:lpstr>
      <vt:lpstr>New Covenant DNA at Sinai</vt:lpstr>
      <vt:lpstr>PowerPoint Presentation</vt:lpstr>
      <vt:lpstr>New Covenant DNA at Sinai</vt:lpstr>
      <vt:lpstr>New Covenant DNA at Sinai</vt:lpstr>
      <vt:lpstr>New Covenant DNA at Sinai</vt:lpstr>
      <vt:lpstr>New Covenant DNA at Sinai</vt:lpstr>
      <vt:lpstr>New Covenant DNA at Sinai</vt:lpstr>
      <vt:lpstr>New Covenant DNA at Sinai</vt:lpstr>
      <vt:lpstr>New Covenant DNA at Sinai</vt:lpstr>
      <vt:lpstr>New Covenant DNA at Sinai</vt:lpstr>
      <vt:lpstr>PowerPoint Presentation</vt:lpstr>
      <vt:lpstr>New Covenant DNA at Sinai</vt:lpstr>
      <vt:lpstr>PowerPoint Presentation</vt:lpstr>
      <vt:lpstr>New Covenant DNA at Sinai</vt:lpstr>
      <vt:lpstr>New Covenant DNA at Sinai</vt:lpstr>
      <vt:lpstr>PowerPoint Presentation</vt:lpstr>
      <vt:lpstr>New Covenant DNA at Sinai</vt:lpstr>
      <vt:lpstr>PowerPoint Presentation</vt:lpstr>
      <vt:lpstr>New Covenant DNA at Sinai</vt:lpstr>
      <vt:lpstr>PowerPoint Presentation</vt:lpstr>
      <vt:lpstr>PowerPoint Presentation</vt:lpstr>
      <vt:lpstr>New Covenant DNA at Sinai</vt:lpstr>
      <vt:lpstr>PowerPoint Presentation</vt:lpstr>
      <vt:lpstr>New Covenant DNA at Sinai</vt:lpstr>
      <vt:lpstr>New Covenant DNA at Sinai</vt:lpstr>
      <vt:lpstr>PowerPoint Presentation</vt:lpstr>
      <vt:lpstr>Nw Covenant DNA at Sinai</vt:lpstr>
      <vt:lpstr>PowerPoint Presentation</vt:lpstr>
      <vt:lpstr>New Covenant DNA at Sinai</vt:lpstr>
      <vt:lpstr>PowerPoint Presentation</vt:lpstr>
      <vt:lpstr>PowerPoint Presentation</vt:lpstr>
      <vt:lpstr>God’s law/Covenant/Commandments are:</vt:lpstr>
      <vt:lpstr>PowerPoint Presentation</vt:lpstr>
      <vt:lpstr>PowerPoint Presentation</vt:lpstr>
      <vt:lpstr>PowerPoint Presentation</vt:lpstr>
      <vt:lpstr>PowerPoint Presentation</vt:lpstr>
      <vt:lpstr>PowerPoint Presentation</vt:lpstr>
      <vt:lpstr>How the Covenants Differed              God anticipated a different response</vt:lpstr>
      <vt:lpstr>PowerPoint Presentation</vt:lpstr>
      <vt:lpstr>How the Covenants Differed              God anticipated a different response</vt:lpstr>
      <vt:lpstr>How the Covenants Differed              God anticipated a different response</vt:lpstr>
      <vt:lpstr>PowerPoint Presentation</vt:lpstr>
      <vt:lpstr>How the Covenants Differed              Like the new commandment which wasn’t new</vt:lpstr>
      <vt:lpstr>How the Covenants Differed              Like the new commandment which wasn’t new</vt:lpstr>
      <vt:lpstr>PowerPoint Presentation</vt:lpstr>
      <vt:lpstr>How the Covenants Differed                  A greater revelation of the same thing</vt:lpstr>
      <vt:lpstr>How the Covenants Differed                  A greater revelation of the same thing</vt:lpstr>
      <vt:lpstr>How the Covenants Differed                  A greater revelation of the same thing</vt:lpstr>
      <vt:lpstr>How the Covenants Differed                  A greater revelation of the same thing</vt:lpstr>
      <vt:lpstr>PowerPoint Presentation</vt:lpstr>
      <vt:lpstr>PowerPoint Presentation</vt:lpstr>
      <vt:lpstr>How the Covenants Differed              Jesus came in the middle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Granite or Ingrained: </dc:title>
  <dc:creator>Sk</dc:creator>
  <cp:lastModifiedBy>Sk</cp:lastModifiedBy>
  <cp:revision>40</cp:revision>
  <dcterms:created xsi:type="dcterms:W3CDTF">2012-07-15T18:41:18Z</dcterms:created>
  <dcterms:modified xsi:type="dcterms:W3CDTF">2014-07-22T12:29:24Z</dcterms:modified>
</cp:coreProperties>
</file>